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9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6684"/>
    <p:restoredTop sz="94660"/>
  </p:normalViewPr>
  <p:slideViewPr>
    <p:cSldViewPr snapToGrid="0">
      <p:cViewPr>
        <p:scale>
          <a:sx n="85" d="100"/>
          <a:sy n="85" d="100"/>
        </p:scale>
        <p:origin x="-1716" y="-756"/>
      </p:cViewPr>
      <p:guideLst>
        <p:guide orient="horz" pos="2156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12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presProps" Target="presProps.xml"  /><Relationship Id="rId11" Type="http://schemas.openxmlformats.org/officeDocument/2006/relationships/slide" Target="slides/slide9.xml"  /><Relationship Id="rId110" Type="http://schemas.openxmlformats.org/officeDocument/2006/relationships/viewProps" Target="viewProps.xml"  /><Relationship Id="rId111" Type="http://schemas.openxmlformats.org/officeDocument/2006/relationships/theme" Target="theme/theme1.xml"  /><Relationship Id="rId112" Type="http://schemas.openxmlformats.org/officeDocument/2006/relationships/tableStyles" Target="tableStyles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8A3CE6D-E1E3-49D2-9053-C6D992EF5113}" type="datetime1">
              <a:rPr lang="ko-KR" altLang="en-US"/>
              <a:pPr lvl="0">
                <a:defRPr lang="ko-KR" altLang="en-US"/>
              </a:pPr>
              <a:t>2017-06-01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1824EAF-922A-49D9-9579-0D4FA220A13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0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95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93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711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95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93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7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9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1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1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5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9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1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9223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2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4" Type="http://schemas.openxmlformats.org/officeDocument/2006/relationships/image" Target="../media/image53.emf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png"  /><Relationship Id="rId3" Type="http://schemas.openxmlformats.org/officeDocument/2006/relationships/hyperlink" Target="https://www.google.co.kr/url?sa=i&amp;rct=j&amp;q=&amp;esrc=s&amp;source=images&amp;cd=&amp;cad=rja&amp;uact=8&amp;ved=0ahUKEwjBlNSk95nUAhVEj5QKHTBnCTAQjRwIBw&amp;url=https%3A%2F%2Fpixabay.com%2Fko%2F%25EC%25BB%25A4%25EC%2584%259C-%25ED%2595%25B8%25EB%2593%259C-%25EB%25A7%2588%25EC%259A%25B0%25EC%258A%25A4-%25ED%2581%25B4%25EB%25A6%25AD%25ED%2595%2598%25EC%258B%25AD%25EC%258B%259C%25EC%2598%25A4-%25EC%25A7%2591%25EA%25B2%258C-%25EA%25B2%2580%25EC%25A7%2580-%25EC%2586%2590%25EA%25B0%2580%25EB%259D%25BD-148819%2F&amp;psig=AFQjCNEN2Ch4MqaEtkFHixG9rnzq8FhiIg&amp;ust=1496313226524133" TargetMode="External"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plus4070.github.io/nhn%20entertainment%20devdays/Custom-Resolver.html" TargetMode="External" /><Relationship Id="rId3" Type="http://schemas.openxmlformats.org/officeDocument/2006/relationships/hyperlink" Target="http://blog.naver.com/PostView.nhn?blogId=weekamp&amp;logNo=220964194527&amp;categoryNo=31&amp;parentCategoryNo=0&amp;viewDate=&amp;currentPage=1&amp;postListTopCurrentPage=1&amp;from=postView" TargetMode="External"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png"  /><Relationship Id="rId3" Type="http://schemas.openxmlformats.org/officeDocument/2006/relationships/hyperlink" Target="http://www.codingpedia.org/ama/how-to-log-in-spring-with-slf4j-and-logback/" TargetMode="External" /><Relationship Id="rId4" Type="http://schemas.openxmlformats.org/officeDocument/2006/relationships/hyperlink" Target="https://beyondj2ee.wordpress.com/2012/11/09/logback-&#49324;&#50857;&#54644;&#50556;-&#54616;&#45716;-&#51060;&#50976;-reasons-to-prefer-logback-over-log4j/" TargetMode="External"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png"  /><Relationship Id="rId3" Type="http://schemas.openxmlformats.org/officeDocument/2006/relationships/image" Target="../media/image112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84916" y="2788443"/>
            <a:ext cx="8260289" cy="873389"/>
          </a:xfrm>
        </p:spPr>
        <p:txBody>
          <a:bodyPr vert="horz" lIns="91440" tIns="45720" rIns="91440" bIns="45720" anchor="t">
            <a:noAutofit/>
          </a:bodyPr>
          <a:lstStyle/>
          <a:p>
            <a:pPr>
              <a:defRPr lang="ko-KR" altLang="en-US"/>
            </a:pPr>
            <a:r>
              <a:rPr lang="en-US" altLang="ko-KR" sz="4900" b="1"/>
              <a:t>MVC </a:t>
            </a:r>
            <a:r>
              <a:rPr lang="ko-KR" altLang="en-US" sz="4900" b="1"/>
              <a:t>모델링 기법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3474" y="1404937"/>
            <a:ext cx="8010525" cy="3476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0918" y="661707"/>
            <a:ext cx="6505575" cy="50863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0793" y="661653"/>
            <a:ext cx="10589559" cy="51923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8325" y="1087530"/>
            <a:ext cx="5467350" cy="43243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6509" y="1162049"/>
            <a:ext cx="7277100" cy="45339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774" y="526396"/>
            <a:ext cx="11725275" cy="336232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147" y="3772175"/>
            <a:ext cx="7082119" cy="2877121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47237" y="4361329"/>
            <a:ext cx="3181350" cy="16764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idx="0"/>
          </p:nvPr>
        </p:nvSpPr>
        <p:spPr>
          <a:xfrm>
            <a:off x="318745" y="284629"/>
            <a:ext cx="7543314" cy="682064"/>
          </a:xfrm>
        </p:spPr>
        <p:txBody>
          <a:bodyPr vert="horz" lIns="91440" tIns="45720" rIns="91440" bIns="45720" anchor="t">
            <a:normAutofit lnSpcReduction="0"/>
          </a:bodyPr>
          <a:lstStyle/>
          <a:p>
            <a:pPr>
              <a:defRPr lang="ko-KR" altLang="en-US"/>
            </a:pPr>
            <a:r>
              <a:rPr lang="en-US" altLang="ko-KR" b="1"/>
              <a:t>IOC Container(Bean Factory)</a:t>
            </a:r>
            <a:endParaRPr lang="en-US" altLang="ko-KR" b="1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0199" y="1359273"/>
            <a:ext cx="7591425" cy="49911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54" y="1105740"/>
            <a:ext cx="9886950" cy="37052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2462" y="1061466"/>
            <a:ext cx="4886325" cy="35135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76961" y="660537"/>
            <a:ext cx="4302918" cy="41733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4349" y="408089"/>
            <a:ext cx="5281614" cy="3569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0314" y="1205970"/>
            <a:ext cx="5810248" cy="2011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이때 주의 사항으로 시작을 눌렀는데 서버가 시작되지 않고 팝업창이 뜨면서 오류가 발생했다고 죽는 경우 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ko-KR" altLang="en-US"/>
              <a:t>해당서버의 </a:t>
            </a:r>
            <a:r>
              <a:rPr lang="en-US" altLang="ko-KR"/>
              <a:t>port</a:t>
            </a:r>
            <a:r>
              <a:rPr lang="ko-KR" altLang="en-US"/>
              <a:t>를 다른 </a:t>
            </a:r>
            <a:r>
              <a:rPr lang="en-US" altLang="ko-KR"/>
              <a:t>app</a:t>
            </a:r>
            <a:r>
              <a:rPr lang="ko-KR" altLang="en-US"/>
              <a:t>이 사용중이다.</a:t>
            </a:r>
          </a:p>
          <a:p>
            <a:pPr>
              <a:buAutoNum type="arabicPeriod"/>
              <a:defRPr lang="ko-KR" altLang="en-US"/>
            </a:pPr>
            <a:r>
              <a:rPr lang="en-US" altLang="ko-KR"/>
              <a:t>project</a:t>
            </a:r>
            <a:r>
              <a:rPr lang="ko-KR" altLang="en-US"/>
              <a:t> 생성시 (예&gt;</a:t>
            </a:r>
            <a:r>
              <a:rPr lang="en-US" altLang="ko-KR"/>
              <a:t>com.java.ex</a:t>
            </a:r>
            <a:r>
              <a:rPr lang="ko-KR" altLang="en-US"/>
              <a:t>) </a:t>
            </a:r>
            <a:r>
              <a:rPr lang="en-US" altLang="ko-KR"/>
              <a:t>ex</a:t>
            </a:r>
            <a:r>
              <a:rPr lang="ko-KR" altLang="en-US"/>
              <a:t>라는 녀석이 서버에 하나더 있는 경우</a:t>
            </a:r>
          </a:p>
          <a:p>
            <a:pPr>
              <a:buAutoNum type="arabicPeriod"/>
              <a:defRPr lang="ko-KR" altLang="en-US"/>
            </a:pPr>
            <a:r>
              <a:rPr lang="ko-KR" altLang="en-US"/>
              <a:t> 메이븐 문제인 경우  (라이브러리 종속 문제)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0812" y="4123002"/>
            <a:ext cx="5048250" cy="2009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  <a:defRPr lang="ko-KR" altLang="en-US"/>
            </a:pPr>
            <a:r>
              <a:rPr lang="ko-KR" altLang="en-US"/>
              <a:t>해결 방법</a:t>
            </a:r>
          </a:p>
          <a:p>
            <a:pPr>
              <a:buNone/>
              <a:defRPr lang="ko-KR" altLang="en-US"/>
            </a:pP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en-US" altLang="ko-KR"/>
              <a:t>port</a:t>
            </a:r>
            <a:r>
              <a:rPr lang="ko-KR" altLang="en-US"/>
              <a:t>번호를 </a:t>
            </a:r>
            <a:r>
              <a:rPr lang="en-US" altLang="ko-KR"/>
              <a:t>server.xml</a:t>
            </a:r>
            <a:r>
              <a:rPr lang="ko-KR" altLang="en-US"/>
              <a:t>에서 변경해 준다.</a:t>
            </a:r>
          </a:p>
          <a:p>
            <a:pPr>
              <a:buAutoNum type="arabicPeriod"/>
              <a:defRPr lang="ko-KR" altLang="en-US"/>
            </a:pPr>
            <a:r>
              <a:rPr lang="ko-KR" altLang="en-US"/>
              <a:t>서버 하나를 더 생성해서 따로 돌리거나 잠시 </a:t>
            </a:r>
            <a:r>
              <a:rPr lang="en-US" altLang="ko-KR"/>
              <a:t>remove</a:t>
            </a:r>
            <a:r>
              <a:rPr lang="ko-KR" altLang="en-US"/>
              <a:t>하고 따로 돌린다.</a:t>
            </a:r>
          </a:p>
          <a:p>
            <a:pPr>
              <a:buAutoNum type="arabicPeriod"/>
              <a:defRPr lang="ko-KR" altLang="en-US"/>
            </a:pPr>
            <a:r>
              <a:rPr lang="ko-KR" altLang="en-US"/>
              <a:t>메이븐 파일을 삭제하고 </a:t>
            </a:r>
            <a:r>
              <a:rPr lang="en-US" altLang="ko-KR"/>
              <a:t>clean</a:t>
            </a:r>
            <a:r>
              <a:rPr lang="ko-KR" altLang="en-US"/>
              <a:t>한후 </a:t>
            </a:r>
            <a:r>
              <a:rPr lang="en-US" altLang="ko-KR"/>
              <a:t>maven update</a:t>
            </a:r>
            <a:r>
              <a:rPr lang="ko-KR" altLang="en-US"/>
              <a:t>를 진행한다.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637" y="1397793"/>
            <a:ext cx="7705725" cy="3609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5"/>
          <p:cNvSpPr/>
          <p:nvPr/>
        </p:nvSpPr>
        <p:spPr>
          <a:xfrm>
            <a:off x="779930" y="3825780"/>
            <a:ext cx="1281953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client</a:t>
            </a:r>
            <a:endParaRPr lang="ko-KR" altLang="en-US"/>
          </a:p>
        </p:txBody>
      </p:sp>
      <p:sp>
        <p:nvSpPr>
          <p:cNvPr id="5" name="직사각형 14"/>
          <p:cNvSpPr/>
          <p:nvPr/>
        </p:nvSpPr>
        <p:spPr>
          <a:xfrm>
            <a:off x="5136777" y="3825780"/>
            <a:ext cx="2124636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DispatcherServlet</a:t>
            </a:r>
            <a:endParaRPr lang="ko-KR" altLang="en-US"/>
          </a:p>
        </p:txBody>
      </p:sp>
      <p:sp>
        <p:nvSpPr>
          <p:cNvPr id="6" name="직사각형 15"/>
          <p:cNvSpPr/>
          <p:nvPr/>
        </p:nvSpPr>
        <p:spPr>
          <a:xfrm>
            <a:off x="3397623" y="2382462"/>
            <a:ext cx="2124636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HandlerMapping</a:t>
            </a:r>
            <a:endParaRPr lang="ko-KR" altLang="en-US"/>
          </a:p>
        </p:txBody>
      </p:sp>
      <p:sp>
        <p:nvSpPr>
          <p:cNvPr id="7" name="직사각형 16"/>
          <p:cNvSpPr/>
          <p:nvPr/>
        </p:nvSpPr>
        <p:spPr>
          <a:xfrm>
            <a:off x="6642847" y="2382462"/>
            <a:ext cx="2124636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HandlerAdapter</a:t>
            </a:r>
            <a:endParaRPr lang="ko-KR" altLang="en-US"/>
          </a:p>
        </p:txBody>
      </p:sp>
      <p:sp>
        <p:nvSpPr>
          <p:cNvPr id="8" name="직사각형 17"/>
          <p:cNvSpPr/>
          <p:nvPr/>
        </p:nvSpPr>
        <p:spPr>
          <a:xfrm>
            <a:off x="9045388" y="3720424"/>
            <a:ext cx="1627094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Controller</a:t>
            </a:r>
            <a:endParaRPr lang="ko-KR" altLang="en-US"/>
          </a:p>
        </p:txBody>
      </p:sp>
      <p:sp>
        <p:nvSpPr>
          <p:cNvPr id="9" name="직사각형 18"/>
          <p:cNvSpPr/>
          <p:nvPr/>
        </p:nvSpPr>
        <p:spPr>
          <a:xfrm>
            <a:off x="7140389" y="5372408"/>
            <a:ext cx="1627094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ViewResolver</a:t>
            </a:r>
            <a:endParaRPr lang="ko-KR" altLang="en-US"/>
          </a:p>
        </p:txBody>
      </p:sp>
      <p:sp>
        <p:nvSpPr>
          <p:cNvPr id="10" name="직사각형 19"/>
          <p:cNvSpPr/>
          <p:nvPr/>
        </p:nvSpPr>
        <p:spPr>
          <a:xfrm>
            <a:off x="3509683" y="5269098"/>
            <a:ext cx="1627094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View(JSP)</a:t>
            </a:r>
            <a:endParaRPr lang="ko-KR" altLang="en-US"/>
          </a:p>
        </p:txBody>
      </p:sp>
      <p:cxnSp>
        <p:nvCxnSpPr>
          <p:cNvPr id="11" name="직선 화살표 연결선 7"/>
          <p:cNvCxnSpPr/>
          <p:nvPr/>
        </p:nvCxnSpPr>
        <p:spPr>
          <a:xfrm>
            <a:off x="2169459" y="4144027"/>
            <a:ext cx="2841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/>
          <p:cNvCxnSpPr/>
          <p:nvPr/>
        </p:nvCxnSpPr>
        <p:spPr>
          <a:xfrm flipH="1" flipV="1">
            <a:off x="4572000" y="3137575"/>
            <a:ext cx="1192306" cy="58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23"/>
          <p:cNvCxnSpPr/>
          <p:nvPr/>
        </p:nvCxnSpPr>
        <p:spPr>
          <a:xfrm flipV="1">
            <a:off x="6584576" y="3078267"/>
            <a:ext cx="972671" cy="64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26"/>
          <p:cNvCxnSpPr/>
          <p:nvPr/>
        </p:nvCxnSpPr>
        <p:spPr>
          <a:xfrm flipV="1">
            <a:off x="7386920" y="4038671"/>
            <a:ext cx="1452280" cy="11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29"/>
          <p:cNvCxnSpPr/>
          <p:nvPr/>
        </p:nvCxnSpPr>
        <p:spPr>
          <a:xfrm>
            <a:off x="6584576" y="4562964"/>
            <a:ext cx="1154206" cy="70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32"/>
          <p:cNvCxnSpPr/>
          <p:nvPr/>
        </p:nvCxnSpPr>
        <p:spPr>
          <a:xfrm flipH="1">
            <a:off x="5011270" y="4562964"/>
            <a:ext cx="828117" cy="60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36"/>
          <p:cNvCxnSpPr/>
          <p:nvPr/>
        </p:nvCxnSpPr>
        <p:spPr>
          <a:xfrm flipH="1">
            <a:off x="7467603" y="4235256"/>
            <a:ext cx="1371597" cy="11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1"/>
          <p:cNvSpPr txBox="1"/>
          <p:nvPr/>
        </p:nvSpPr>
        <p:spPr>
          <a:xfrm>
            <a:off x="7664993" y="4294447"/>
            <a:ext cx="1232476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00"/>
              <a:t>ModelAndView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653521" y="548481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/>
              <a:t>Spring MVC</a:t>
            </a:r>
            <a:r>
              <a:rPr lang="ko-KR" altLang="en-US"/>
              <a:t> </a:t>
            </a:r>
            <a:r>
              <a:rPr lang="en-US" altLang="ko-KR"/>
              <a:t>flow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979" y="472383"/>
            <a:ext cx="10432852" cy="59132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125" y="2663001"/>
            <a:ext cx="5463099" cy="1086323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>
          <a:xfrm>
            <a:off x="838372" y="1939225"/>
            <a:ext cx="8843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/>
              <a:t>우선 스프링 </a:t>
            </a:r>
            <a:r>
              <a:rPr lang="en-US" altLang="ko-KR" sz="1200" b="1"/>
              <a:t>MVC </a:t>
            </a:r>
            <a:r>
              <a:rPr lang="ko-KR" altLang="en-US" sz="1200" b="1"/>
              <a:t>프로젝트를 이클립스에서 만들어 보고</a:t>
            </a:r>
            <a:r>
              <a:rPr lang="en-US" altLang="ko-KR" sz="1200" b="1"/>
              <a:t>, </a:t>
            </a:r>
            <a:r>
              <a:rPr lang="ko-KR" altLang="en-US" sz="1200" b="1"/>
              <a:t>전체적인 구조를 익혀 봅니다</a:t>
            </a:r>
            <a:r>
              <a:rPr lang="en-US" altLang="ko-KR" sz="1200" b="1"/>
              <a:t>.</a:t>
            </a:r>
            <a:r>
              <a:rPr lang="ko-KR" altLang="en-US" sz="1200" b="1"/>
              <a:t>  </a:t>
            </a:r>
            <a:r>
              <a:rPr lang="en-US" altLang="ko-KR" sz="1200" b="1"/>
              <a:t>(</a:t>
            </a:r>
            <a:r>
              <a:rPr lang="en-US" altLang="ko-KR" sz="1200"/>
              <a:t>spring_11_2_ex1_springex</a:t>
            </a:r>
            <a:r>
              <a:rPr lang="en-US" altLang="ko-KR" sz="1200" b="1"/>
              <a:t>)</a:t>
            </a:r>
          </a:p>
        </p:txBody>
      </p:sp>
      <p:cxnSp>
        <p:nvCxnSpPr>
          <p:cNvPr id="6" name="직선 연결선 13"/>
          <p:cNvCxnSpPr/>
          <p:nvPr/>
        </p:nvCxnSpPr>
        <p:spPr>
          <a:xfrm>
            <a:off x="910090" y="2221397"/>
            <a:ext cx="801875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15"/>
          <p:cNvSpPr/>
          <p:nvPr/>
        </p:nvSpPr>
        <p:spPr>
          <a:xfrm>
            <a:off x="983125" y="2649382"/>
            <a:ext cx="806346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19"/>
          <p:cNvSpPr/>
          <p:nvPr/>
        </p:nvSpPr>
        <p:spPr>
          <a:xfrm>
            <a:off x="4014936" y="2979174"/>
            <a:ext cx="861864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24"/>
          <p:cNvSpPr txBox="1"/>
          <p:nvPr/>
        </p:nvSpPr>
        <p:spPr>
          <a:xfrm>
            <a:off x="2766742" y="4271972"/>
            <a:ext cx="18958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Spring Project </a:t>
            </a:r>
            <a:r>
              <a:rPr lang="ko-KR" altLang="en-US" sz="1100"/>
              <a:t>메뉴 진입</a:t>
            </a:r>
            <a:endParaRPr lang="en-US" altLang="ko-KR" sz="110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3521" y="548481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/>
              <a:t>Spring STS</a:t>
            </a:r>
            <a:r>
              <a:rPr lang="ko-KR" altLang="en-US"/>
              <a:t>를 이용시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9631" y="1520201"/>
            <a:ext cx="4242955" cy="3896591"/>
          </a:xfrm>
          <a:prstGeom prst="rect">
            <a:avLst/>
          </a:prstGeom>
        </p:spPr>
      </p:pic>
      <p:sp>
        <p:nvSpPr>
          <p:cNvPr id="11" name="직사각형 15"/>
          <p:cNvSpPr/>
          <p:nvPr/>
        </p:nvSpPr>
        <p:spPr>
          <a:xfrm>
            <a:off x="1686211" y="2425839"/>
            <a:ext cx="1303173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9"/>
          <p:cNvSpPr/>
          <p:nvPr/>
        </p:nvSpPr>
        <p:spPr>
          <a:xfrm>
            <a:off x="1346068" y="4785912"/>
            <a:ext cx="1221286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3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53724" y="1520201"/>
            <a:ext cx="4235083" cy="1873513"/>
          </a:xfrm>
          <a:prstGeom prst="rect">
            <a:avLst/>
          </a:prstGeom>
        </p:spPr>
      </p:pic>
      <p:sp>
        <p:nvSpPr>
          <p:cNvPr id="14" name="직사각형 16"/>
          <p:cNvSpPr/>
          <p:nvPr/>
        </p:nvSpPr>
        <p:spPr>
          <a:xfrm>
            <a:off x="6079145" y="2486162"/>
            <a:ext cx="1130548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7"/>
          <p:cNvSpPr txBox="1"/>
          <p:nvPr/>
        </p:nvSpPr>
        <p:spPr>
          <a:xfrm>
            <a:off x="1582616" y="5627677"/>
            <a:ext cx="28750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Project </a:t>
            </a:r>
            <a:r>
              <a:rPr lang="ko-KR" altLang="en-US" sz="1100"/>
              <a:t>이름 및 </a:t>
            </a:r>
            <a:r>
              <a:rPr lang="en-US" altLang="ko-KR" sz="1100"/>
              <a:t>Spring MVC Project </a:t>
            </a:r>
            <a:r>
              <a:rPr lang="ko-KR" altLang="en-US" sz="1100"/>
              <a:t>설정</a:t>
            </a:r>
            <a:endParaRPr lang="en-US" altLang="ko-KR" sz="1100"/>
          </a:p>
        </p:txBody>
      </p:sp>
      <p:sp>
        <p:nvSpPr>
          <p:cNvPr id="16" name="TextBox 18"/>
          <p:cNvSpPr txBox="1"/>
          <p:nvPr/>
        </p:nvSpPr>
        <p:spPr>
          <a:xfrm>
            <a:off x="7658100" y="3551789"/>
            <a:ext cx="13452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기본 패키지 설정</a:t>
            </a:r>
            <a:endParaRPr lang="en-US" altLang="ko-KR" sz="11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2"/>
          <p:cNvSpPr/>
          <p:nvPr/>
        </p:nvSpPr>
        <p:spPr>
          <a:xfrm>
            <a:off x="6456315" y="5561178"/>
            <a:ext cx="2294964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web.xml</a:t>
            </a:r>
            <a:endParaRPr lang="ko-KR" altLang="en-US"/>
          </a:p>
        </p:txBody>
      </p:sp>
      <p:sp>
        <p:nvSpPr>
          <p:cNvPr id="13" name="직사각형 13"/>
          <p:cNvSpPr/>
          <p:nvPr/>
        </p:nvSpPr>
        <p:spPr>
          <a:xfrm>
            <a:off x="9146761" y="4799889"/>
            <a:ext cx="2444432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DispatcherServlet</a:t>
            </a:r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6456316" y="6108025"/>
            <a:ext cx="2294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1) DispatcherServlet </a:t>
            </a:r>
            <a:r>
              <a:rPr lang="ko-KR" altLang="en-US" sz="1100"/>
              <a:t>서블릿</a:t>
            </a:r>
            <a:r>
              <a:rPr lang="en-US" altLang="ko-KR" sz="1100"/>
              <a:t> </a:t>
            </a:r>
            <a:r>
              <a:rPr lang="ko-KR" altLang="en-US" sz="1100"/>
              <a:t>맵핑</a:t>
            </a:r>
          </a:p>
          <a:p>
            <a:pPr lvl="0">
              <a:defRPr lang="ko-KR" altLang="en-US"/>
            </a:pPr>
            <a:r>
              <a:rPr lang="en-US" altLang="ko-KR" sz="1100"/>
              <a:t>2) </a:t>
            </a:r>
            <a:r>
              <a:rPr lang="ko-KR" altLang="en-US" sz="1100"/>
              <a:t>스프링 설정 파일 위치 정의</a:t>
            </a:r>
            <a:endParaRPr lang="en-US" altLang="ko-KR" sz="1100"/>
          </a:p>
        </p:txBody>
      </p:sp>
      <p:pic>
        <p:nvPicPr>
          <p:cNvPr id="15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4873" y="1304098"/>
            <a:ext cx="2644959" cy="5234814"/>
          </a:xfrm>
          <a:prstGeom prst="rect">
            <a:avLst/>
          </a:prstGeom>
        </p:spPr>
      </p:pic>
      <p:cxnSp>
        <p:nvCxnSpPr>
          <p:cNvPr id="16" name="직선 화살표 연결선 9"/>
          <p:cNvCxnSpPr/>
          <p:nvPr/>
        </p:nvCxnSpPr>
        <p:spPr>
          <a:xfrm flipH="1">
            <a:off x="4750606" y="5829300"/>
            <a:ext cx="170570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0"/>
          <p:cNvSpPr txBox="1"/>
          <p:nvPr/>
        </p:nvSpPr>
        <p:spPr>
          <a:xfrm>
            <a:off x="9146760" y="5398413"/>
            <a:ext cx="2444433" cy="419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R"/>
              <a:defRPr lang="ko-KR" altLang="en-US"/>
            </a:pPr>
            <a:r>
              <a:rPr lang="ko-KR" altLang="en-US" sz="1100"/>
              <a:t>클라이언트의 요청을 최초 받아 </a:t>
            </a:r>
          </a:p>
          <a:p>
            <a:pPr marL="228600" indent="-228600">
              <a:buAutoNum type="arabicParenR"/>
              <a:defRPr lang="ko-KR" altLang="en-US"/>
            </a:pPr>
            <a:r>
              <a:rPr lang="ko-KR" altLang="en-US" sz="1100"/>
              <a:t>컨트롤러에게 전달</a:t>
            </a:r>
            <a:endParaRPr lang="en-US" altLang="ko-KR" sz="1100"/>
          </a:p>
        </p:txBody>
      </p:sp>
      <p:sp>
        <p:nvSpPr>
          <p:cNvPr id="18" name="직사각형 21"/>
          <p:cNvSpPr/>
          <p:nvPr/>
        </p:nvSpPr>
        <p:spPr>
          <a:xfrm>
            <a:off x="6456315" y="4152557"/>
            <a:ext cx="2294964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servlet-context.xml</a:t>
            </a:r>
            <a:endParaRPr lang="ko-KR" altLang="en-US"/>
          </a:p>
        </p:txBody>
      </p:sp>
      <p:sp>
        <p:nvSpPr>
          <p:cNvPr id="19" name="TextBox 22"/>
          <p:cNvSpPr txBox="1"/>
          <p:nvPr/>
        </p:nvSpPr>
        <p:spPr>
          <a:xfrm>
            <a:off x="6456316" y="4699404"/>
            <a:ext cx="22949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/>
              <a:t>스프링 컨테이너 설정 파일</a:t>
            </a:r>
            <a:endParaRPr lang="en-US" altLang="ko-KR" sz="1100"/>
          </a:p>
        </p:txBody>
      </p:sp>
      <p:cxnSp>
        <p:nvCxnSpPr>
          <p:cNvPr id="20" name="직선 화살표 연결선 23"/>
          <p:cNvCxnSpPr>
            <a:stCxn id="18" idx="1"/>
          </p:cNvCxnSpPr>
          <p:nvPr/>
        </p:nvCxnSpPr>
        <p:spPr>
          <a:xfrm flipH="1">
            <a:off x="5497952" y="4425981"/>
            <a:ext cx="958363" cy="98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4"/>
          <p:cNvSpPr/>
          <p:nvPr/>
        </p:nvSpPr>
        <p:spPr>
          <a:xfrm>
            <a:off x="6456314" y="2775165"/>
            <a:ext cx="2294966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컨트롤러</a:t>
            </a:r>
          </a:p>
        </p:txBody>
      </p:sp>
      <p:sp>
        <p:nvSpPr>
          <p:cNvPr id="22" name="TextBox 25"/>
          <p:cNvSpPr txBox="1"/>
          <p:nvPr/>
        </p:nvSpPr>
        <p:spPr>
          <a:xfrm>
            <a:off x="6456315" y="3322012"/>
            <a:ext cx="24530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Dispatcher</a:t>
            </a:r>
            <a:r>
              <a:rPr lang="ko-KR" altLang="en-US" sz="1100"/>
              <a:t>에서 전달된 요청을 처리</a:t>
            </a:r>
            <a:endParaRPr lang="en-US" altLang="ko-KR" sz="1100"/>
          </a:p>
        </p:txBody>
      </p:sp>
      <p:cxnSp>
        <p:nvCxnSpPr>
          <p:cNvPr id="23" name="직선 화살표 연결선 26"/>
          <p:cNvCxnSpPr>
            <a:stCxn id="21" idx="1"/>
          </p:cNvCxnSpPr>
          <p:nvPr/>
        </p:nvCxnSpPr>
        <p:spPr>
          <a:xfrm flipH="1">
            <a:off x="5559500" y="3048589"/>
            <a:ext cx="896814" cy="118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1"/>
          <p:cNvSpPr/>
          <p:nvPr/>
        </p:nvSpPr>
        <p:spPr>
          <a:xfrm>
            <a:off x="400822" y="4236614"/>
            <a:ext cx="2294964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뷰</a:t>
            </a:r>
            <a:r>
              <a:rPr lang="en-US" altLang="ko-KR"/>
              <a:t>(.jsp)</a:t>
            </a:r>
            <a:endParaRPr lang="ko-KR" altLang="en-US"/>
          </a:p>
        </p:txBody>
      </p:sp>
      <p:cxnSp>
        <p:nvCxnSpPr>
          <p:cNvPr id="25" name="직선 화살표 연결선 32"/>
          <p:cNvCxnSpPr>
            <a:stCxn id="24" idx="3"/>
          </p:cNvCxnSpPr>
          <p:nvPr/>
        </p:nvCxnSpPr>
        <p:spPr>
          <a:xfrm>
            <a:off x="2695786" y="4510038"/>
            <a:ext cx="1594860" cy="131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4991" y="238125"/>
            <a:ext cx="2848016" cy="57269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38462" y="305880"/>
            <a:ext cx="7077075" cy="34922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7956" y="3736182"/>
            <a:ext cx="2408087" cy="2874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29362" y="4791094"/>
            <a:ext cx="4986338" cy="85723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4406" y="1983581"/>
            <a:ext cx="8786812" cy="448627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3521" y="548481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/>
              <a:t>Maven </a:t>
            </a:r>
            <a:r>
              <a:rPr lang="ko-KR" altLang="en-US"/>
              <a:t>연동 환경구성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532" y="1802306"/>
            <a:ext cx="4255467" cy="32533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93493" y="1631253"/>
            <a:ext cx="6922294" cy="32388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0050" y="793708"/>
            <a:ext cx="10737056" cy="56237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00" y="731656"/>
            <a:ext cx="10977562" cy="539468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567" y="1012030"/>
            <a:ext cx="3669316" cy="5119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93407" y="0"/>
            <a:ext cx="7489031" cy="3652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3754906"/>
            <a:ext cx="5731669" cy="29602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 fontScale="90000"/>
          </a:bodyPr>
          <a:lstStyle/>
          <a:p>
            <a:pPr>
              <a:defRPr lang="ko-KR" altLang="en-US"/>
            </a:pPr>
            <a:r>
              <a:rPr lang="en-US" altLang="ko-KR"/>
              <a:t>Spring MVC 05/24 (</a:t>
            </a:r>
            <a:r>
              <a:rPr lang="ko-KR" altLang="en-US"/>
              <a:t>강의</a:t>
            </a:r>
            <a:r>
              <a:rPr lang="en-US" altLang="ko-KR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243" y="1278800"/>
            <a:ext cx="6565105" cy="34860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26944" y="2324100"/>
            <a:ext cx="3638550" cy="1104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7712" y="1776412"/>
            <a:ext cx="4648200" cy="301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281" y="646376"/>
            <a:ext cx="3131343" cy="36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method </a:t>
            </a:r>
            <a:r>
              <a:rPr lang="ko-KR" altLang="en-US"/>
              <a:t>단독 매핑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5768" y="1538040"/>
            <a:ext cx="4641056" cy="42960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67339" y="1554696"/>
            <a:ext cx="6112669" cy="29149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281" y="646376"/>
            <a:ext cx="3131343" cy="36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type + method  </a:t>
            </a:r>
            <a:r>
              <a:rPr lang="ko-KR" altLang="en-US"/>
              <a:t>매핑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430" y="1162050"/>
            <a:ext cx="4791075" cy="1581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4766" y="1085917"/>
            <a:ext cx="5893592" cy="21858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374" y="3703733"/>
            <a:ext cx="5393531" cy="19803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81737" y="3964781"/>
            <a:ext cx="3533775" cy="1285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3406" y="301094"/>
            <a:ext cx="5179218" cy="36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get</a:t>
            </a:r>
            <a:r>
              <a:rPr lang="ko-KR" altLang="en-US"/>
              <a:t>과 </a:t>
            </a:r>
            <a:r>
              <a:rPr lang="en-US" altLang="ko-KR"/>
              <a:t>post</a:t>
            </a:r>
            <a:r>
              <a:rPr lang="ko-KR" altLang="en-US"/>
              <a:t> 방식으로 데이터 전달 받는 방법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62550" y="247650"/>
            <a:ext cx="6486525" cy="6362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7181" y="1678233"/>
            <a:ext cx="4683919" cy="3246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561" y="396344"/>
            <a:ext cx="3131343" cy="906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/>
              <a:t>type</a:t>
            </a:r>
            <a:r>
              <a:rPr lang="ko-KR" altLang="en-US"/>
              <a:t>단독 매핑방법과 ,</a:t>
            </a:r>
          </a:p>
          <a:p>
            <a:pPr>
              <a:defRPr lang="ko-KR" altLang="en-US"/>
            </a:pPr>
            <a:r>
              <a:rPr lang="en-US" altLang="ko-KR"/>
              <a:t>Bean</a:t>
            </a:r>
            <a:r>
              <a:rPr lang="ko-KR" altLang="en-US"/>
              <a:t>객체의 데이터를 받는 방법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979" y="472383"/>
            <a:ext cx="10432852" cy="59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37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9587" y="390525"/>
            <a:ext cx="8791575" cy="6076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36506" y="122963"/>
            <a:ext cx="8596668" cy="526869"/>
          </a:xfrm>
        </p:spPr>
        <p:txBody>
          <a:bodyPr>
            <a:noAutofit/>
          </a:bodyPr>
          <a:lstStyle/>
          <a:p>
            <a:r>
              <a: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 애플리케이션 컨텍스트 </a:t>
            </a:r>
            <a:r>
              <a:rPr lang="en-US" altLang="ko-KR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>( Root Application Context  )</a:t>
            </a:r>
            <a:r>
              <a: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1800"/>
          </a:p>
        </p:txBody>
      </p:sp>
      <p:sp>
        <p:nvSpPr>
          <p:cNvPr id="5" name="직사각형 4"/>
          <p:cNvSpPr/>
          <p:nvPr/>
        </p:nvSpPr>
        <p:spPr>
          <a:xfrm>
            <a:off x="1021740" y="2416629"/>
            <a:ext cx="1843797" cy="203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74329" y="666206"/>
            <a:ext cx="2525487" cy="2076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59773" y="4358640"/>
            <a:ext cx="2640044" cy="236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160143" y="1763487"/>
            <a:ext cx="705394" cy="65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28448" y="1436914"/>
            <a:ext cx="207239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ContextLoaderListener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3500846" y="897671"/>
            <a:ext cx="1867988" cy="3171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ContextInitialize(){ }</a:t>
            </a:r>
            <a:endParaRPr lang="ko-KR" altLang="en-US" sz="140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939143" y="977645"/>
            <a:ext cx="561703" cy="45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368834" y="1073676"/>
            <a:ext cx="3705496" cy="72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80270" y="77153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Create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59772" y="296874"/>
            <a:ext cx="275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Root Application Context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45216" y="3980147"/>
            <a:ext cx="2717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web Application Context</a:t>
            </a:r>
          </a:p>
        </p:txBody>
      </p:sp>
      <p:sp>
        <p:nvSpPr>
          <p:cNvPr id="24" name="타원 23"/>
          <p:cNvSpPr/>
          <p:nvPr/>
        </p:nvSpPr>
        <p:spPr>
          <a:xfrm>
            <a:off x="9400901" y="938692"/>
            <a:ext cx="1676402" cy="1477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EmaillistDao</a:t>
            </a: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498871" y="4804036"/>
            <a:ext cx="1676402" cy="1477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</a:t>
            </a:r>
            <a:r>
              <a:rPr lang="en-US" altLang="ko-KR" smtClean="0"/>
              <a:t>maillistDao</a:t>
            </a:r>
            <a:endParaRPr lang="ko-KR" altLang="en-US"/>
          </a:p>
        </p:txBody>
      </p:sp>
      <p:cxnSp>
        <p:nvCxnSpPr>
          <p:cNvPr id="26" name="직선 화살표 연결선 25"/>
          <p:cNvCxnSpPr>
            <a:stCxn id="24" idx="4"/>
            <a:endCxn id="25" idx="0"/>
          </p:cNvCxnSpPr>
          <p:nvPr/>
        </p:nvCxnSpPr>
        <p:spPr>
          <a:xfrm>
            <a:off x="10239102" y="2416629"/>
            <a:ext cx="97970" cy="2387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07441" y="321924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DI(</a:t>
            </a:r>
            <a:r>
              <a:rPr lang="ko-KR" altLang="en-US" smtClean="0"/>
              <a:t>의존성 주입</a:t>
            </a:r>
            <a:r>
              <a:rPr lang="en-US" altLang="ko-KR" smtClean="0"/>
              <a:t>)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11104089" y="2752362"/>
            <a:ext cx="1" cy="160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130532" y="31770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참조</a:t>
            </a:r>
            <a:endParaRPr lang="en-US" altLang="ko-KR" smtClean="0"/>
          </a:p>
        </p:txBody>
      </p:sp>
      <p:sp>
        <p:nvSpPr>
          <p:cNvPr id="34" name="TextBox 33"/>
          <p:cNvSpPr txBox="1"/>
          <p:nvPr/>
        </p:nvSpPr>
        <p:spPr>
          <a:xfrm>
            <a:off x="1373505" y="204729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tomcat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1373504" y="4454434"/>
            <a:ext cx="1" cy="77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894620" y="5212080"/>
            <a:ext cx="1397726" cy="992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DispatchServlet</a:t>
            </a:r>
            <a:endParaRPr lang="ko-KR" altLang="en-US" sz="1600"/>
          </a:p>
        </p:txBody>
      </p:sp>
      <p:cxnSp>
        <p:nvCxnSpPr>
          <p:cNvPr id="41" name="직선 연결선 40"/>
          <p:cNvCxnSpPr/>
          <p:nvPr/>
        </p:nvCxnSpPr>
        <p:spPr>
          <a:xfrm>
            <a:off x="2525903" y="3588580"/>
            <a:ext cx="757646" cy="21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83549" y="3459823"/>
            <a:ext cx="163166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Web.xml</a:t>
            </a:r>
            <a:r>
              <a:rPr lang="ko-KR" altLang="en-US" sz="1200" smtClean="0"/>
              <a:t>을 통해 설정</a:t>
            </a:r>
            <a:endParaRPr lang="ko-KR" altLang="en-US" sz="1200"/>
          </a:p>
        </p:txBody>
      </p:sp>
      <p:sp>
        <p:nvSpPr>
          <p:cNvPr id="44" name="직사각형 43"/>
          <p:cNvSpPr/>
          <p:nvPr/>
        </p:nvSpPr>
        <p:spPr>
          <a:xfrm>
            <a:off x="1373504" y="3004457"/>
            <a:ext cx="1152399" cy="9756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Application Context</a:t>
            </a:r>
            <a:endParaRPr lang="ko-KR" altLang="en-US" sz="1200"/>
          </a:p>
        </p:txBody>
      </p:sp>
      <p:sp>
        <p:nvSpPr>
          <p:cNvPr id="46" name="오른쪽 화살표 45"/>
          <p:cNvSpPr/>
          <p:nvPr/>
        </p:nvSpPr>
        <p:spPr>
          <a:xfrm>
            <a:off x="183539" y="3177008"/>
            <a:ext cx="801186" cy="517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최초</a:t>
            </a:r>
            <a:endParaRPr lang="en-US" altLang="ko-KR" sz="1000" smtClean="0"/>
          </a:p>
          <a:p>
            <a:pPr algn="ctr"/>
            <a:r>
              <a:rPr lang="ko-KR" altLang="en-US" sz="1000" smtClean="0"/>
              <a:t>요청</a:t>
            </a:r>
            <a:endParaRPr lang="ko-KR" altLang="en-US" sz="1000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2189410" y="5580711"/>
            <a:ext cx="6884919" cy="111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51237" y="5298065"/>
            <a:ext cx="166272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Init() {} </a:t>
            </a:r>
            <a:r>
              <a:rPr lang="en-US" altLang="ko-KR" sz="1400" b="1"/>
              <a:t>Create</a:t>
            </a:r>
            <a:endParaRPr lang="ko-KR" altLang="en-US" sz="1400" b="1"/>
          </a:p>
        </p:txBody>
      </p:sp>
      <p:sp>
        <p:nvSpPr>
          <p:cNvPr id="55" name="TextBox 54"/>
          <p:cNvSpPr txBox="1"/>
          <p:nvPr/>
        </p:nvSpPr>
        <p:spPr>
          <a:xfrm>
            <a:off x="3051237" y="5796250"/>
            <a:ext cx="2422035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doget(req,resp) </a:t>
            </a:r>
            <a:r>
              <a:rPr lang="en-US" altLang="ko-KR" sz="1400" b="1"/>
              <a:t>Service</a:t>
            </a:r>
            <a:endParaRPr lang="en-US" altLang="ko-KR" sz="1400" smtClean="0"/>
          </a:p>
          <a:p>
            <a:r>
              <a:rPr lang="en-US" altLang="ko-KR" sz="1400" smtClean="0"/>
              <a:t>{</a:t>
            </a:r>
          </a:p>
          <a:p>
            <a:r>
              <a:rPr lang="en-US" altLang="ko-KR" sz="1400" smtClean="0"/>
              <a:t> 	</a:t>
            </a:r>
            <a:r>
              <a:rPr lang="ko-KR" altLang="en-US" sz="1400" smtClean="0"/>
              <a:t>ㅁㅁ</a:t>
            </a:r>
            <a:r>
              <a:rPr lang="en-US" altLang="ko-KR" sz="1400" smtClean="0"/>
              <a:t>.list()</a:t>
            </a:r>
          </a:p>
          <a:p>
            <a:r>
              <a:rPr lang="en-US" altLang="ko-KR" sz="1400" smtClean="0"/>
              <a:t>}</a:t>
            </a:r>
            <a:endParaRPr lang="ko-KR" altLang="en-US" sz="1400"/>
          </a:p>
        </p:txBody>
      </p:sp>
      <p:sp>
        <p:nvSpPr>
          <p:cNvPr id="56" name="TextBox 55"/>
          <p:cNvSpPr txBox="1"/>
          <p:nvPr/>
        </p:nvSpPr>
        <p:spPr>
          <a:xfrm>
            <a:off x="1358569" y="4559411"/>
            <a:ext cx="3355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모든 </a:t>
            </a:r>
            <a:r>
              <a:rPr lang="en-US" altLang="ko-KR" sz="1100" dirty="0"/>
              <a:t>request</a:t>
            </a:r>
            <a:r>
              <a:rPr lang="ko-KR" altLang="en-US" sz="1100" dirty="0"/>
              <a:t>에는 </a:t>
            </a:r>
            <a:r>
              <a:rPr lang="en-US" altLang="ko-KR" sz="1100" dirty="0" err="1"/>
              <a:t>DispatchServlet</a:t>
            </a:r>
            <a:r>
              <a:rPr lang="ko-KR" altLang="en-US" sz="1100" dirty="0"/>
              <a:t>가 반응을 하고</a:t>
            </a:r>
            <a:br>
              <a:rPr lang="ko-KR" altLang="en-US" sz="1100" dirty="0"/>
            </a:br>
            <a:r>
              <a:rPr lang="en-US" altLang="ko-KR" sz="1100" dirty="0" err="1"/>
              <a:t>DispatchServlet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쓰레드로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동작한다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 </a:t>
            </a:r>
            <a:r>
              <a:rPr lang="ko-KR" altLang="en-US" sz="1100" dirty="0"/>
              <a:t>그러므로 전혀 성능상에 문제가 되지 않는다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Front Controller</a:t>
            </a:r>
            <a:r>
              <a:rPr lang="ko-KR" altLang="en-US" sz="1100" dirty="0"/>
              <a:t>라고 </a:t>
            </a:r>
            <a:r>
              <a:rPr lang="ko-KR" altLang="en-US" sz="1100" dirty="0" smtClean="0"/>
              <a:t>한다</a:t>
            </a:r>
            <a:endParaRPr lang="ko-KR" altLang="en-US" sz="1100" dirty="0"/>
          </a:p>
        </p:txBody>
      </p:sp>
      <p:sp>
        <p:nvSpPr>
          <p:cNvPr id="58" name="직사각형 57"/>
          <p:cNvSpPr/>
          <p:nvPr/>
        </p:nvSpPr>
        <p:spPr>
          <a:xfrm>
            <a:off x="6546871" y="3289633"/>
            <a:ext cx="1658983" cy="809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viewResolver</a:t>
            </a:r>
            <a:endParaRPr lang="ko-KR" altLang="en-US" sz="1600"/>
          </a:p>
        </p:txBody>
      </p:sp>
      <p:sp>
        <p:nvSpPr>
          <p:cNvPr id="59" name="직사각형 58"/>
          <p:cNvSpPr/>
          <p:nvPr/>
        </p:nvSpPr>
        <p:spPr>
          <a:xfrm>
            <a:off x="6577145" y="2174860"/>
            <a:ext cx="1658983" cy="809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Message convertor</a:t>
            </a:r>
            <a:endParaRPr lang="ko-KR" altLang="en-US" sz="1400"/>
          </a:p>
        </p:txBody>
      </p:sp>
      <p:sp>
        <p:nvSpPr>
          <p:cNvPr id="60" name="직사각형 59"/>
          <p:cNvSpPr/>
          <p:nvPr/>
        </p:nvSpPr>
        <p:spPr>
          <a:xfrm>
            <a:off x="6232163" y="5877024"/>
            <a:ext cx="1658983" cy="809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Handlermapping</a:t>
            </a:r>
            <a:endParaRPr lang="ko-KR" altLang="en-US" sz="1400"/>
          </a:p>
        </p:txBody>
      </p:sp>
      <p:cxnSp>
        <p:nvCxnSpPr>
          <p:cNvPr id="61" name="직선 화살표 연결선 60"/>
          <p:cNvCxnSpPr>
            <a:endCxn id="60" idx="1"/>
          </p:cNvCxnSpPr>
          <p:nvPr/>
        </p:nvCxnSpPr>
        <p:spPr>
          <a:xfrm flipV="1">
            <a:off x="3882599" y="6281973"/>
            <a:ext cx="2349564" cy="99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7885674" y="5783845"/>
            <a:ext cx="1833409" cy="467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3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587830"/>
            <a:ext cx="10243215" cy="579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22" y="444136"/>
            <a:ext cx="10772312" cy="6107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9120" y="5747657"/>
            <a:ext cx="4600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이게 이식성을 높여준다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컨트롤러에서 설정한 </a:t>
            </a:r>
            <a:r>
              <a:rPr lang="en-US" altLang="ko-KR"/>
              <a:t>url</a:t>
            </a:r>
            <a:r>
              <a:rPr lang="ko-KR" altLang="en-US"/>
              <a:t>만 가지고 가능함</a:t>
            </a:r>
            <a:r>
              <a:rPr lang="en-US" altLang="ko-KR"/>
              <a:t>. </a:t>
            </a:r>
          </a:p>
          <a:p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25" y="453661"/>
            <a:ext cx="9518878" cy="627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79" y="423454"/>
            <a:ext cx="11103777" cy="59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139337"/>
            <a:ext cx="8596668" cy="526869"/>
          </a:xfrm>
        </p:spPr>
        <p:txBody>
          <a:bodyPr>
            <a:noAutofit/>
          </a:bodyPr>
          <a:lstStyle/>
          <a:p>
            <a:r>
              <a:rPr lang="en-US" altLang="ko-KR" sz="1800" smtClean="0"/>
              <a:t>Web.xml </a:t>
            </a:r>
            <a:r>
              <a:rPr lang="ko-KR" altLang="en-US" sz="1800" smtClean="0"/>
              <a:t>설정</a:t>
            </a:r>
            <a:endParaRPr lang="ko-KR" altLang="en-US" sz="18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48640"/>
            <a:ext cx="10556723" cy="59305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0560" y="2194561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전역 파라미터 설정</a:t>
            </a:r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4480560" y="301752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Context </a:t>
            </a:r>
            <a:r>
              <a:rPr lang="ko-KR" altLang="en-US" sz="1000" smtClean="0"/>
              <a:t>리스너 설정</a:t>
            </a:r>
            <a:endParaRPr lang="ko-KR" altLang="en-US" sz="1000"/>
          </a:p>
        </p:txBody>
      </p:sp>
      <p:sp>
        <p:nvSpPr>
          <p:cNvPr id="7" name="TextBox 6"/>
          <p:cNvSpPr txBox="1"/>
          <p:nvPr/>
        </p:nvSpPr>
        <p:spPr>
          <a:xfrm>
            <a:off x="4084320" y="3679168"/>
            <a:ext cx="1752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한글을 위한 </a:t>
            </a:r>
            <a:r>
              <a:rPr lang="en-US" altLang="ko-KR" sz="1000" smtClean="0"/>
              <a:t> Encoding </a:t>
            </a:r>
            <a:r>
              <a:rPr lang="ko-KR" altLang="en-US" sz="1000" smtClean="0"/>
              <a:t>설정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423397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7" y="1084218"/>
            <a:ext cx="11567296" cy="535577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77334" y="139337"/>
            <a:ext cx="8596668" cy="657497"/>
          </a:xfrm>
        </p:spPr>
        <p:txBody>
          <a:bodyPr>
            <a:noAutofit/>
          </a:bodyPr>
          <a:lstStyle/>
          <a:p>
            <a:r>
              <a:rPr lang="en-US" altLang="ko-KR" sz="1800" smtClean="0"/>
              <a:t>ApplicationContext.xml </a:t>
            </a:r>
            <a:r>
              <a:rPr lang="ko-KR" altLang="en-US" sz="1800" smtClean="0"/>
              <a:t>설정 </a:t>
            </a:r>
            <a:r>
              <a:rPr lang="en-US" altLang="ko-KR" sz="1800" smtClean="0"/>
              <a:t>(Service</a:t>
            </a:r>
            <a:r>
              <a:rPr lang="ko-KR" altLang="en-US" sz="1800" smtClean="0"/>
              <a:t>를 위한 </a:t>
            </a:r>
            <a:r>
              <a:rPr lang="en-US" altLang="ko-KR" sz="1800" smtClean="0"/>
              <a:t>root Application contex</a:t>
            </a:r>
            <a:r>
              <a:rPr lang="ko-KR" altLang="en-US" sz="1800" smtClean="0"/>
              <a:t>정보</a:t>
            </a:r>
            <a:r>
              <a:rPr lang="en-US" altLang="ko-KR" sz="1800" smtClean="0"/>
              <a:t>)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7899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19" y="1110886"/>
            <a:ext cx="10144125" cy="5263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3370217" y="2507606"/>
              <a:ext cx="784080" cy="270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8337" y="2495726"/>
                <a:ext cx="807840" cy="50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77334" y="139337"/>
            <a:ext cx="8596668" cy="657497"/>
          </a:xfrm>
        </p:spPr>
        <p:txBody>
          <a:bodyPr>
            <a:noAutofit/>
          </a:bodyPr>
          <a:lstStyle/>
          <a:p>
            <a:r>
              <a:rPr lang="en-US" altLang="ko-KR" sz="1800" smtClean="0"/>
              <a:t>DAO</a:t>
            </a:r>
            <a:r>
              <a:rPr lang="ko-KR" altLang="en-US" sz="1800" smtClean="0"/>
              <a:t>에 </a:t>
            </a:r>
            <a:r>
              <a:rPr lang="en-US" altLang="ko-KR" sz="1800" smtClean="0"/>
              <a:t>anotaion </a:t>
            </a:r>
            <a:r>
              <a:rPr lang="ko-KR" altLang="en-US" sz="1800" smtClean="0"/>
              <a:t>설정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2517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77334" y="139337"/>
            <a:ext cx="8596668" cy="657497"/>
          </a:xfrm>
        </p:spPr>
        <p:txBody>
          <a:bodyPr>
            <a:noAutofit/>
          </a:bodyPr>
          <a:lstStyle/>
          <a:p>
            <a:r>
              <a:rPr lang="en-US" altLang="ko-KR" sz="1800" smtClean="0"/>
              <a:t>DAO</a:t>
            </a:r>
            <a:r>
              <a:rPr lang="ko-KR" altLang="en-US" sz="1800" smtClean="0"/>
              <a:t>에 </a:t>
            </a:r>
            <a:r>
              <a:rPr lang="en-US" altLang="ko-KR" sz="1800" smtClean="0"/>
              <a:t>anotaion </a:t>
            </a:r>
            <a:r>
              <a:rPr lang="ko-KR" altLang="en-US" sz="1800" smtClean="0"/>
              <a:t>설정</a:t>
            </a:r>
            <a:endParaRPr lang="ko-KR" altLang="en-US" sz="1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8" y="796833"/>
            <a:ext cx="11540841" cy="5499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2846" y="2272937"/>
            <a:ext cx="3740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필드만 존재</a:t>
            </a:r>
            <a:r>
              <a:rPr lang="en-US" altLang="ko-KR" sz="1000" smtClean="0"/>
              <a:t>. Root Application context</a:t>
            </a:r>
            <a:r>
              <a:rPr lang="ko-KR" altLang="en-US" sz="1000" smtClean="0"/>
              <a:t>에서 받아 올 것입니다</a:t>
            </a:r>
            <a:r>
              <a:rPr lang="en-US" altLang="ko-KR" sz="1000" smtClean="0"/>
              <a:t>.</a:t>
            </a:r>
            <a:endParaRPr lang="ko-KR" altLang="en-US" sz="1000"/>
          </a:p>
        </p:txBody>
      </p:sp>
      <p:sp>
        <p:nvSpPr>
          <p:cNvPr id="7" name="TextBox 6"/>
          <p:cNvSpPr txBox="1"/>
          <p:nvPr/>
        </p:nvSpPr>
        <p:spPr>
          <a:xfrm>
            <a:off x="6057176" y="2103119"/>
            <a:ext cx="3313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Root Application </a:t>
            </a:r>
            <a:r>
              <a:rPr lang="en-US" altLang="ko-KR" sz="1000" smtClean="0"/>
              <a:t>context</a:t>
            </a:r>
            <a:r>
              <a:rPr lang="ko-KR" altLang="en-US" sz="1000" smtClean="0"/>
              <a:t>에서 참조 받을 것이라는 표시</a:t>
            </a:r>
            <a:endParaRPr lang="ko-KR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9370904" y="3146454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보시다 시피 객체를 </a:t>
            </a:r>
            <a:endParaRPr lang="en-US" altLang="ko-KR" sz="1000" smtClean="0"/>
          </a:p>
          <a:p>
            <a:r>
              <a:rPr lang="ko-KR" altLang="en-US" sz="1000" smtClean="0"/>
              <a:t>생성하지 않고 사용합니다</a:t>
            </a:r>
            <a:r>
              <a:rPr lang="en-US" altLang="ko-KR" sz="1000" smtClean="0"/>
              <a:t>.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760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9931"/>
          </a:xfrm>
        </p:spPr>
        <p:txBody>
          <a:bodyPr>
            <a:noAutofit/>
          </a:bodyPr>
          <a:lstStyle/>
          <a:p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@PathVariable – URL </a:t>
            </a:r>
            <a: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패스 기반 파라미터 매핑</a:t>
            </a:r>
            <a:br>
              <a:rPr lang="ko-KR" altLang="en-US" sz="280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28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74" y="1423852"/>
            <a:ext cx="9550883" cy="5156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8286" y="5355771"/>
            <a:ext cx="3704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이전 과는 다르게 자동으로 형변환해 편해졌습니다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043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9617" y="702468"/>
            <a:ext cx="3498514" cy="571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69727" y="678656"/>
            <a:ext cx="3383773" cy="55006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84916" y="2788443"/>
            <a:ext cx="8260289" cy="873389"/>
          </a:xfrm>
        </p:spPr>
        <p:txBody>
          <a:bodyPr vert="horz" lIns="91440" tIns="45720" rIns="91440" bIns="45720" anchor="t">
            <a:noAutofit/>
          </a:bodyPr>
          <a:lstStyle/>
          <a:p>
            <a:pPr>
              <a:defRPr lang="ko-KR" altLang="en-US"/>
            </a:pPr>
            <a:r>
              <a:rPr lang="ko-KR" altLang="en-US" sz="4900" b="1" dirty="0" smtClean="0"/>
              <a:t>애플리케이션 아키텍처</a:t>
            </a:r>
            <a:r>
              <a:rPr lang="en-US" altLang="ko-KR" sz="4900" b="1" dirty="0" smtClean="0"/>
              <a:t/>
            </a:r>
            <a:br>
              <a:rPr lang="en-US" altLang="ko-KR" sz="4900" b="1" dirty="0" smtClean="0"/>
            </a:br>
            <a:endParaRPr lang="ko-KR" altLang="en-US" sz="4900" b="1" dirty="0"/>
          </a:p>
        </p:txBody>
      </p:sp>
    </p:spTree>
    <p:extLst>
      <p:ext uri="{BB962C8B-B14F-4D97-AF65-F5344CB8AC3E}">
        <p14:creationId xmlns:p14="http://schemas.microsoft.com/office/powerpoint/2010/main" val="406437522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9931"/>
          </a:xfrm>
        </p:spPr>
        <p:txBody>
          <a:bodyPr>
            <a:noAutofit/>
          </a:bodyPr>
          <a:lstStyle/>
          <a:p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 아키텍처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(Model3)</a:t>
            </a:r>
            <a:b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56421" y="4546759"/>
            <a:ext cx="882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계층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스프링사용 엔터프라이즈 애플리케이션에서 가장 많이 사용</a:t>
            </a: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519490" y="1712966"/>
            <a:ext cx="11197229" cy="2471576"/>
            <a:chOff x="344488" y="863600"/>
            <a:chExt cx="9217025" cy="1584325"/>
          </a:xfrm>
        </p:grpSpPr>
        <p:sp>
          <p:nvSpPr>
            <p:cNvPr id="25" name="모서리가 둥근 직사각형 3"/>
            <p:cNvSpPr>
              <a:spLocks noChangeArrowheads="1"/>
            </p:cNvSpPr>
            <p:nvPr/>
          </p:nvSpPr>
          <p:spPr bwMode="auto">
            <a:xfrm>
              <a:off x="344488" y="1295400"/>
              <a:ext cx="1079500" cy="720725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ko-KR" altLang="en-US" sz="1100">
                  <a:solidFill>
                    <a:srgbClr val="000000"/>
                  </a:solidFill>
                  <a:latin typeface="Courier New" pitchFamily="49" charset="0"/>
                  <a:ea typeface="HY견고딕" pitchFamily="18" charset="-127"/>
                </a:rPr>
                <a:t>클라이언트</a:t>
              </a:r>
            </a:p>
          </p:txBody>
        </p:sp>
        <p:grpSp>
          <p:nvGrpSpPr>
            <p:cNvPr id="26" name="그룹 7"/>
            <p:cNvGrpSpPr>
              <a:grpSpLocks/>
            </p:cNvGrpSpPr>
            <p:nvPr/>
          </p:nvGrpSpPr>
          <p:grpSpPr bwMode="auto">
            <a:xfrm>
              <a:off x="6176963" y="863600"/>
              <a:ext cx="1871662" cy="1584325"/>
              <a:chOff x="2360712" y="908720"/>
              <a:chExt cx="1872208" cy="1584176"/>
            </a:xfrm>
          </p:grpSpPr>
          <p:sp>
            <p:nvSpPr>
              <p:cNvPr id="40" name="직사각형 4"/>
              <p:cNvSpPr>
                <a:spLocks noChangeArrowheads="1"/>
              </p:cNvSpPr>
              <p:nvPr/>
            </p:nvSpPr>
            <p:spPr bwMode="auto">
              <a:xfrm>
                <a:off x="2360712" y="908720"/>
                <a:ext cx="1872208" cy="1584176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 eaLnBrk="1" latinLnBrk="1" hangingPunct="1"/>
                <a:endParaRPr lang="ko-KR" altLang="en-US" sz="1600">
                  <a:solidFill>
                    <a:srgbClr val="000000"/>
                  </a:solidFill>
                  <a:latin typeface="Courier New" pitchFamily="49" charset="0"/>
                  <a:ea typeface="HY견고딕" pitchFamily="18" charset="-127"/>
                </a:endParaRPr>
              </a:p>
            </p:txBody>
          </p:sp>
          <p:sp>
            <p:nvSpPr>
              <p:cNvPr id="41" name="TextBox 5"/>
              <p:cNvSpPr txBox="1">
                <a:spLocks noChangeArrowheads="1"/>
              </p:cNvSpPr>
              <p:nvPr/>
            </p:nvSpPr>
            <p:spPr bwMode="auto">
              <a:xfrm>
                <a:off x="2476153" y="1116727"/>
                <a:ext cx="160172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12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데이터 액세스 계층</a:t>
                </a:r>
              </a:p>
            </p:txBody>
          </p:sp>
          <p:sp>
            <p:nvSpPr>
              <p:cNvPr id="42" name="TextBox 6"/>
              <p:cNvSpPr txBox="1">
                <a:spLocks noChangeArrowheads="1"/>
              </p:cNvSpPr>
              <p:nvPr/>
            </p:nvSpPr>
            <p:spPr bwMode="auto">
              <a:xfrm>
                <a:off x="2504728" y="1556792"/>
                <a:ext cx="108876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1" hangingPunct="1"/>
                <a:r>
                  <a:rPr lang="en-US" altLang="ko-KR" sz="16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DAO </a:t>
                </a:r>
                <a:r>
                  <a:rPr lang="ko-KR" altLang="en-US" sz="16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계층</a:t>
                </a:r>
                <a:endParaRPr lang="en-US" altLang="ko-KR" sz="1600">
                  <a:solidFill>
                    <a:srgbClr val="000000"/>
                  </a:solidFill>
                  <a:latin typeface="Courier New" pitchFamily="49" charset="0"/>
                  <a:ea typeface="HY견고딕" pitchFamily="18" charset="-127"/>
                </a:endParaRPr>
              </a:p>
              <a:p>
                <a:pPr algn="ctr" eaLnBrk="1" latinLnBrk="1" hangingPunct="1"/>
                <a:r>
                  <a:rPr lang="en-US" altLang="ko-KR" sz="16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EIS </a:t>
                </a:r>
                <a:r>
                  <a:rPr lang="ko-KR" altLang="en-US" sz="16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계층</a:t>
                </a:r>
              </a:p>
            </p:txBody>
          </p:sp>
        </p:grpSp>
        <p:sp>
          <p:nvSpPr>
            <p:cNvPr id="27" name="모서리가 둥근 직사각형 8"/>
            <p:cNvSpPr>
              <a:spLocks noChangeArrowheads="1"/>
            </p:cNvSpPr>
            <p:nvPr/>
          </p:nvSpPr>
          <p:spPr bwMode="auto">
            <a:xfrm>
              <a:off x="8482013" y="1295400"/>
              <a:ext cx="1079500" cy="720725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1100" b="1">
                  <a:solidFill>
                    <a:srgbClr val="000000"/>
                  </a:solidFill>
                  <a:latin typeface="Courier New" pitchFamily="49" charset="0"/>
                  <a:ea typeface="HY견고딕" pitchFamily="18" charset="-127"/>
                </a:rPr>
                <a:t>DB/Legacy</a:t>
              </a:r>
              <a:endParaRPr lang="ko-KR" altLang="en-US" sz="1100" b="1">
                <a:solidFill>
                  <a:srgbClr val="000000"/>
                </a:solidFill>
                <a:latin typeface="Courier New" pitchFamily="49" charset="0"/>
                <a:ea typeface="HY견고딕" pitchFamily="18" charset="-127"/>
              </a:endParaRPr>
            </a:p>
          </p:txBody>
        </p:sp>
        <p:grpSp>
          <p:nvGrpSpPr>
            <p:cNvPr id="28" name="그룹 9"/>
            <p:cNvGrpSpPr>
              <a:grpSpLocks/>
            </p:cNvGrpSpPr>
            <p:nvPr/>
          </p:nvGrpSpPr>
          <p:grpSpPr bwMode="auto">
            <a:xfrm>
              <a:off x="3997325" y="863600"/>
              <a:ext cx="1873250" cy="1584325"/>
              <a:chOff x="2360712" y="908720"/>
              <a:chExt cx="1872208" cy="1584176"/>
            </a:xfrm>
          </p:grpSpPr>
          <p:sp>
            <p:nvSpPr>
              <p:cNvPr id="37" name="직사각형 10"/>
              <p:cNvSpPr>
                <a:spLocks noChangeArrowheads="1"/>
              </p:cNvSpPr>
              <p:nvPr/>
            </p:nvSpPr>
            <p:spPr bwMode="auto">
              <a:xfrm>
                <a:off x="2360712" y="908720"/>
                <a:ext cx="1872208" cy="1584176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 eaLnBrk="1" latinLnBrk="1" hangingPunct="1"/>
                <a:endParaRPr lang="ko-KR" altLang="en-US" sz="1600">
                  <a:solidFill>
                    <a:srgbClr val="000000"/>
                  </a:solidFill>
                  <a:latin typeface="Courier New" pitchFamily="49" charset="0"/>
                  <a:ea typeface="HY견고딕" pitchFamily="18" charset="-127"/>
                </a:endParaRPr>
              </a:p>
            </p:txBody>
          </p:sp>
          <p:sp>
            <p:nvSpPr>
              <p:cNvPr id="38" name="TextBox 11"/>
              <p:cNvSpPr txBox="1">
                <a:spLocks noChangeArrowheads="1"/>
              </p:cNvSpPr>
              <p:nvPr/>
            </p:nvSpPr>
            <p:spPr bwMode="auto">
              <a:xfrm>
                <a:off x="2753471" y="1116727"/>
                <a:ext cx="104708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12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서비스 계층</a:t>
                </a:r>
              </a:p>
            </p:txBody>
          </p:sp>
          <p:sp>
            <p:nvSpPr>
              <p:cNvPr id="39" name="TextBox 12"/>
              <p:cNvSpPr txBox="1">
                <a:spLocks noChangeArrowheads="1"/>
              </p:cNvSpPr>
              <p:nvPr/>
            </p:nvSpPr>
            <p:spPr bwMode="auto">
              <a:xfrm>
                <a:off x="2504728" y="1527175"/>
                <a:ext cx="160172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1" hangingPunct="1"/>
                <a:r>
                  <a:rPr lang="ko-KR" altLang="en-US" sz="12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매니저</a:t>
                </a:r>
                <a:r>
                  <a:rPr lang="en-US" altLang="ko-KR" sz="12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 </a:t>
                </a:r>
                <a:r>
                  <a:rPr lang="ko-KR" altLang="en-US" sz="12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계층</a:t>
                </a:r>
                <a:endParaRPr lang="en-US" altLang="ko-KR" sz="1200">
                  <a:solidFill>
                    <a:srgbClr val="000000"/>
                  </a:solidFill>
                  <a:latin typeface="Courier New" pitchFamily="49" charset="0"/>
                  <a:ea typeface="HY견고딕" pitchFamily="18" charset="-127"/>
                </a:endParaRPr>
              </a:p>
              <a:p>
                <a:pPr eaLnBrk="1" latinLnBrk="1" hangingPunct="1"/>
                <a:r>
                  <a:rPr lang="ko-KR" altLang="en-US" sz="12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비즈니스 로직</a:t>
                </a:r>
                <a:r>
                  <a:rPr lang="en-US" altLang="ko-KR" sz="12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 </a:t>
                </a:r>
                <a:r>
                  <a:rPr lang="ko-KR" altLang="en-US" sz="12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계층</a:t>
                </a:r>
              </a:p>
            </p:txBody>
          </p:sp>
        </p:grpSp>
        <p:grpSp>
          <p:nvGrpSpPr>
            <p:cNvPr id="29" name="그룹 13"/>
            <p:cNvGrpSpPr>
              <a:grpSpLocks/>
            </p:cNvGrpSpPr>
            <p:nvPr/>
          </p:nvGrpSpPr>
          <p:grpSpPr bwMode="auto">
            <a:xfrm>
              <a:off x="1857375" y="863600"/>
              <a:ext cx="1871663" cy="1584325"/>
              <a:chOff x="2360712" y="908720"/>
              <a:chExt cx="1872208" cy="1584176"/>
            </a:xfrm>
          </p:grpSpPr>
          <p:sp>
            <p:nvSpPr>
              <p:cNvPr id="34" name="직사각형 14"/>
              <p:cNvSpPr>
                <a:spLocks noChangeArrowheads="1"/>
              </p:cNvSpPr>
              <p:nvPr/>
            </p:nvSpPr>
            <p:spPr bwMode="auto">
              <a:xfrm>
                <a:off x="2360712" y="908720"/>
                <a:ext cx="1872208" cy="1584176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 eaLnBrk="1" latinLnBrk="1" hangingPunct="1"/>
                <a:endParaRPr lang="ko-KR" altLang="en-US" sz="1600">
                  <a:solidFill>
                    <a:srgbClr val="000000"/>
                  </a:solidFill>
                  <a:latin typeface="Courier New" pitchFamily="49" charset="0"/>
                  <a:ea typeface="HY견고딕" pitchFamily="18" charset="-127"/>
                </a:endParaRPr>
              </a:p>
            </p:txBody>
          </p:sp>
          <p:sp>
            <p:nvSpPr>
              <p:cNvPr id="35" name="TextBox 15"/>
              <p:cNvSpPr txBox="1">
                <a:spLocks noChangeArrowheads="1"/>
              </p:cNvSpPr>
              <p:nvPr/>
            </p:nvSpPr>
            <p:spPr bwMode="auto">
              <a:xfrm>
                <a:off x="2522641" y="1116727"/>
                <a:ext cx="150874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1" hangingPunct="1"/>
                <a:r>
                  <a:rPr lang="ko-KR" altLang="en-US" sz="120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프레젼테이션 계층</a:t>
                </a:r>
              </a:p>
            </p:txBody>
          </p:sp>
          <p:sp>
            <p:nvSpPr>
              <p:cNvPr id="36" name="TextBox 16"/>
              <p:cNvSpPr txBox="1">
                <a:spLocks noChangeArrowheads="1"/>
              </p:cNvSpPr>
              <p:nvPr/>
            </p:nvSpPr>
            <p:spPr bwMode="auto">
              <a:xfrm>
                <a:off x="2549046" y="1503834"/>
                <a:ext cx="108876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1" hangingPunct="1"/>
                <a:r>
                  <a:rPr lang="ko-KR" altLang="en-US" sz="1600" dirty="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웹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계층</a:t>
                </a:r>
                <a:endParaRPr lang="en-US" altLang="ko-KR" sz="1600" dirty="0">
                  <a:solidFill>
                    <a:srgbClr val="000000"/>
                  </a:solidFill>
                  <a:latin typeface="Courier New" pitchFamily="49" charset="0"/>
                  <a:ea typeface="HY견고딕" pitchFamily="18" charset="-127"/>
                </a:endParaRPr>
              </a:p>
              <a:p>
                <a:pPr eaLnBrk="1" latinLnBrk="1" hangingPunct="1"/>
                <a:r>
                  <a:rPr lang="en-US" altLang="ko-KR" sz="1600" dirty="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UI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계층</a:t>
                </a:r>
                <a:endParaRPr lang="en-US" altLang="ko-KR" sz="1600" dirty="0">
                  <a:solidFill>
                    <a:srgbClr val="000000"/>
                  </a:solidFill>
                  <a:latin typeface="Courier New" pitchFamily="49" charset="0"/>
                  <a:ea typeface="HY견고딕" pitchFamily="18" charset="-127"/>
                </a:endParaRPr>
              </a:p>
              <a:p>
                <a:pPr eaLnBrk="1" latinLnBrk="1" hangingPunct="1"/>
                <a:r>
                  <a:rPr lang="en-US" altLang="ko-KR" sz="1600" dirty="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MVC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Courier New" pitchFamily="49" charset="0"/>
                    <a:ea typeface="HY견고딕" pitchFamily="18" charset="-127"/>
                  </a:rPr>
                  <a:t>계층</a:t>
                </a:r>
              </a:p>
            </p:txBody>
          </p:sp>
        </p:grpSp>
        <p:cxnSp>
          <p:nvCxnSpPr>
            <p:cNvPr id="30" name="직선 화살표 연결선 18"/>
            <p:cNvCxnSpPr>
              <a:cxnSpLocks noChangeShapeType="1"/>
              <a:stCxn id="25" idx="3"/>
              <a:endCxn id="34" idx="1"/>
            </p:cNvCxnSpPr>
            <p:nvPr/>
          </p:nvCxnSpPr>
          <p:spPr bwMode="auto">
            <a:xfrm>
              <a:off x="1423988" y="1655763"/>
              <a:ext cx="433387" cy="0"/>
            </a:xfrm>
            <a:prstGeom prst="straightConnector1">
              <a:avLst/>
            </a:prstGeom>
            <a:noFill/>
            <a:ln w="19050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직선 화살표 연결선 21"/>
            <p:cNvCxnSpPr>
              <a:cxnSpLocks noChangeShapeType="1"/>
              <a:stCxn id="34" idx="3"/>
              <a:endCxn id="37" idx="1"/>
            </p:cNvCxnSpPr>
            <p:nvPr/>
          </p:nvCxnSpPr>
          <p:spPr bwMode="auto">
            <a:xfrm>
              <a:off x="3729038" y="1655763"/>
              <a:ext cx="268287" cy="0"/>
            </a:xfrm>
            <a:prstGeom prst="straightConnector1">
              <a:avLst/>
            </a:prstGeom>
            <a:noFill/>
            <a:ln w="38100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직선 화살표 연결선 23"/>
            <p:cNvCxnSpPr>
              <a:cxnSpLocks noChangeShapeType="1"/>
              <a:stCxn id="37" idx="3"/>
              <a:endCxn id="40" idx="1"/>
            </p:cNvCxnSpPr>
            <p:nvPr/>
          </p:nvCxnSpPr>
          <p:spPr bwMode="auto">
            <a:xfrm>
              <a:off x="5870575" y="1655763"/>
              <a:ext cx="306388" cy="0"/>
            </a:xfrm>
            <a:prstGeom prst="straightConnector1">
              <a:avLst/>
            </a:prstGeom>
            <a:noFill/>
            <a:ln w="38100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직선 화살표 연결선 25"/>
            <p:cNvCxnSpPr>
              <a:cxnSpLocks noChangeShapeType="1"/>
              <a:stCxn id="27" idx="1"/>
              <a:endCxn id="40" idx="3"/>
            </p:cNvCxnSpPr>
            <p:nvPr/>
          </p:nvCxnSpPr>
          <p:spPr bwMode="auto">
            <a:xfrm flipH="1">
              <a:off x="8048625" y="1655763"/>
              <a:ext cx="433388" cy="0"/>
            </a:xfrm>
            <a:prstGeom prst="straightConnector1">
              <a:avLst/>
            </a:prstGeom>
            <a:noFill/>
            <a:ln w="19050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1898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9931"/>
          </a:xfrm>
        </p:spPr>
        <p:txBody>
          <a:bodyPr>
            <a:noAutofit/>
          </a:bodyPr>
          <a:lstStyle/>
          <a:p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 아키텍처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(Model3)-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정의</a:t>
            </a:r>
            <a:endParaRPr lang="ko-KR" altLang="en-US" sz="2800" dirty="0"/>
          </a:p>
        </p:txBody>
      </p:sp>
      <p:sp>
        <p:nvSpPr>
          <p:cNvPr id="23" name="TextBox 4"/>
          <p:cNvSpPr txBox="1">
            <a:spLocks noChangeArrowheads="1"/>
          </p:cNvSpPr>
          <p:nvPr/>
        </p:nvSpPr>
        <p:spPr bwMode="auto">
          <a:xfrm>
            <a:off x="3501432" y="1655764"/>
            <a:ext cx="618318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ko-KR" sz="1400" dirty="0"/>
              <a:t>(1) </a:t>
            </a:r>
            <a:r>
              <a:rPr lang="ko-KR" altLang="en-US" sz="1400" dirty="0"/>
              <a:t>사용자는  회원가입을 한다</a:t>
            </a:r>
            <a:r>
              <a:rPr lang="en-US" altLang="ko-KR" sz="1400" dirty="0"/>
              <a:t>. ( join )</a:t>
            </a:r>
          </a:p>
          <a:p>
            <a:pPr>
              <a:buFont typeface="Wingdings" pitchFamily="2" charset="2"/>
              <a:buNone/>
            </a:pPr>
            <a:r>
              <a:rPr lang="en-US" altLang="ko-KR" sz="1400" dirty="0"/>
              <a:t>(2) </a:t>
            </a:r>
            <a:r>
              <a:rPr lang="ko-KR" altLang="en-US" sz="1400" dirty="0"/>
              <a:t>사용자는  </a:t>
            </a:r>
            <a:r>
              <a:rPr lang="ko-KR" altLang="en-US" sz="1400" dirty="0" err="1"/>
              <a:t>로그인을</a:t>
            </a:r>
            <a:r>
              <a:rPr lang="ko-KR" altLang="en-US" sz="1400" dirty="0"/>
              <a:t> 한다</a:t>
            </a:r>
            <a:r>
              <a:rPr lang="en-US" altLang="ko-KR" sz="1400" dirty="0"/>
              <a:t>. (login)</a:t>
            </a:r>
          </a:p>
          <a:p>
            <a:r>
              <a:rPr lang="en-US" altLang="ko-KR" sz="1400" dirty="0"/>
              <a:t>(3) </a:t>
            </a:r>
            <a:r>
              <a:rPr lang="ko-KR" altLang="en-US" sz="1400" dirty="0"/>
              <a:t>사용자는  로그아웃을 한다</a:t>
            </a:r>
            <a:r>
              <a:rPr lang="en-US" altLang="ko-KR" sz="1400" dirty="0"/>
              <a:t>. (logout)</a:t>
            </a:r>
          </a:p>
          <a:p>
            <a:r>
              <a:rPr lang="en-US" altLang="ko-KR" sz="1400" dirty="0"/>
              <a:t>(6) </a:t>
            </a:r>
            <a:r>
              <a:rPr lang="ko-KR" altLang="en-US" sz="1400" dirty="0"/>
              <a:t>로그인한 사용자는 자신의 정보를 수정한다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modifyInformation</a:t>
            </a:r>
            <a:r>
              <a:rPr lang="en-US" altLang="ko-KR" sz="1400" dirty="0"/>
              <a:t>)</a:t>
            </a:r>
          </a:p>
          <a:p>
            <a:endParaRPr lang="ko-KR" altLang="en-US" sz="1400" dirty="0"/>
          </a:p>
        </p:txBody>
      </p:sp>
      <p:sp>
        <p:nvSpPr>
          <p:cNvPr id="43" name="왼쪽 중괄호 4"/>
          <p:cNvSpPr>
            <a:spLocks/>
          </p:cNvSpPr>
          <p:nvPr/>
        </p:nvSpPr>
        <p:spPr bwMode="auto">
          <a:xfrm>
            <a:off x="2853733" y="1728788"/>
            <a:ext cx="573349" cy="885642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 eaLnBrk="1" latinLnBrk="1" hangingPunct="1"/>
            <a:endParaRPr lang="ko-KR" altLang="en-US" sz="1400">
              <a:solidFill>
                <a:srgbClr val="000000"/>
              </a:solidFill>
            </a:endParaRPr>
          </a:p>
        </p:txBody>
      </p:sp>
      <p:sp>
        <p:nvSpPr>
          <p:cNvPr id="44" name="TextBox 1"/>
          <p:cNvSpPr txBox="1">
            <a:spLocks noChangeArrowheads="1"/>
          </p:cNvSpPr>
          <p:nvPr/>
        </p:nvSpPr>
        <p:spPr bwMode="auto">
          <a:xfrm>
            <a:off x="1342433" y="1944688"/>
            <a:ext cx="13255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1600" b="1" dirty="0" err="1"/>
              <a:t>UserService</a:t>
            </a:r>
            <a:endParaRPr lang="ko-KR" altLang="en-US" sz="1600" b="1" dirty="0"/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704528" y="885260"/>
            <a:ext cx="8764660" cy="5787602"/>
          </a:xfrm>
          <a:prstGeom prst="rect">
            <a:avLst/>
          </a:prstGeom>
          <a:noFill/>
          <a:ln>
            <a:noFill/>
          </a:ln>
          <a:effectLst>
            <a:outerShdw dist="53882" dir="2700000" sx="999" sy="999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0" tIns="46031" rIns="92060" bIns="46031"/>
          <a:lstStyle/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endParaRPr lang="en-US" altLang="ko-KR" sz="1400" b="1"/>
          </a:p>
          <a:p>
            <a:pPr>
              <a:buFont typeface="Wingdings" pitchFamily="2" charset="2"/>
              <a:buNone/>
            </a:pPr>
            <a:r>
              <a:rPr lang="ko-KR" altLang="en-US" sz="1400"/>
              <a:t> </a:t>
            </a:r>
            <a:endParaRPr lang="en-US" altLang="ko-KR" sz="1400"/>
          </a:p>
          <a:p>
            <a:pPr>
              <a:lnSpc>
                <a:spcPct val="120000"/>
              </a:lnSpc>
            </a:pPr>
            <a:r>
              <a:rPr lang="en-US" altLang="ko-KR" sz="1400" b="1"/>
              <a:t>	</a:t>
            </a:r>
          </a:p>
          <a:p>
            <a:pPr>
              <a:lnSpc>
                <a:spcPct val="120000"/>
              </a:lnSpc>
            </a:pPr>
            <a:r>
              <a:rPr lang="en-US" altLang="ko-KR" sz="1400"/>
              <a:t>                                                         </a:t>
            </a:r>
          </a:p>
        </p:txBody>
      </p:sp>
      <p:pic>
        <p:nvPicPr>
          <p:cNvPr id="1026" name="Picture 2" descr="C:\Users\bit-user\Desktop\mode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4" y="2825315"/>
            <a:ext cx="3587303" cy="349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it-user\Desktop\model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159" y="2825315"/>
            <a:ext cx="5434467" cy="327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32"/>
          <p:cNvCxnSpPr/>
          <p:nvPr/>
        </p:nvCxnSpPr>
        <p:spPr>
          <a:xfrm>
            <a:off x="3501432" y="4462269"/>
            <a:ext cx="159817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36506" y="122963"/>
            <a:ext cx="8596668" cy="526869"/>
          </a:xfrm>
        </p:spPr>
        <p:txBody>
          <a:bodyPr>
            <a:noAutofit/>
          </a:bodyPr>
          <a:lstStyle/>
          <a:p>
            <a:r>
              <a: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 애플리케이션 컨텍스트 </a:t>
            </a:r>
            <a:r>
              <a:rPr lang="en-US" altLang="ko-KR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>( Root Application Context  )</a:t>
            </a:r>
            <a:r>
              <a: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1800"/>
          </a:p>
        </p:txBody>
      </p:sp>
      <p:sp>
        <p:nvSpPr>
          <p:cNvPr id="5" name="직사각형 4"/>
          <p:cNvSpPr/>
          <p:nvPr/>
        </p:nvSpPr>
        <p:spPr>
          <a:xfrm>
            <a:off x="1021740" y="2416629"/>
            <a:ext cx="1843797" cy="203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74329" y="666206"/>
            <a:ext cx="2525487" cy="2076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59773" y="4358640"/>
            <a:ext cx="2640044" cy="236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160143" y="1763487"/>
            <a:ext cx="705394" cy="65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28448" y="1436914"/>
            <a:ext cx="207239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ContextLoaderListener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3500846" y="897671"/>
            <a:ext cx="1867988" cy="3171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ContextInitialize(){ }</a:t>
            </a:r>
            <a:endParaRPr lang="ko-KR" altLang="en-US" sz="140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939143" y="977645"/>
            <a:ext cx="561703" cy="45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368834" y="1073676"/>
            <a:ext cx="3705496" cy="72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80270" y="77153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Create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59772" y="296874"/>
            <a:ext cx="275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Root Application Context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45216" y="3980147"/>
            <a:ext cx="2717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web Application Context</a:t>
            </a:r>
          </a:p>
        </p:txBody>
      </p:sp>
      <p:sp>
        <p:nvSpPr>
          <p:cNvPr id="24" name="타원 23"/>
          <p:cNvSpPr/>
          <p:nvPr/>
        </p:nvSpPr>
        <p:spPr>
          <a:xfrm>
            <a:off x="9400901" y="938692"/>
            <a:ext cx="1676402" cy="1477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EmaillistDao</a:t>
            </a: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498871" y="4804036"/>
            <a:ext cx="1676402" cy="1477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</a:t>
            </a:r>
            <a:r>
              <a:rPr lang="en-US" altLang="ko-KR" smtClean="0"/>
              <a:t>maillistDao</a:t>
            </a:r>
            <a:endParaRPr lang="ko-KR" altLang="en-US"/>
          </a:p>
        </p:txBody>
      </p:sp>
      <p:cxnSp>
        <p:nvCxnSpPr>
          <p:cNvPr id="26" name="직선 화살표 연결선 25"/>
          <p:cNvCxnSpPr>
            <a:stCxn id="24" idx="4"/>
            <a:endCxn id="25" idx="0"/>
          </p:cNvCxnSpPr>
          <p:nvPr/>
        </p:nvCxnSpPr>
        <p:spPr>
          <a:xfrm>
            <a:off x="10239102" y="2416629"/>
            <a:ext cx="97970" cy="2387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07441" y="321924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DI(</a:t>
            </a:r>
            <a:r>
              <a:rPr lang="ko-KR" altLang="en-US" smtClean="0"/>
              <a:t>의존성 주입</a:t>
            </a:r>
            <a:r>
              <a:rPr lang="en-US" altLang="ko-KR" smtClean="0"/>
              <a:t>)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11104089" y="2752362"/>
            <a:ext cx="1" cy="160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130532" y="31770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참조</a:t>
            </a:r>
            <a:endParaRPr lang="en-US" altLang="ko-KR" smtClean="0"/>
          </a:p>
        </p:txBody>
      </p:sp>
      <p:sp>
        <p:nvSpPr>
          <p:cNvPr id="34" name="TextBox 33"/>
          <p:cNvSpPr txBox="1"/>
          <p:nvPr/>
        </p:nvSpPr>
        <p:spPr>
          <a:xfrm>
            <a:off x="1373505" y="204729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tomcat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1373504" y="4454434"/>
            <a:ext cx="1" cy="770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894620" y="5212080"/>
            <a:ext cx="1397726" cy="992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DispatchServlet</a:t>
            </a:r>
            <a:endParaRPr lang="ko-KR" altLang="en-US" sz="1600"/>
          </a:p>
        </p:txBody>
      </p:sp>
      <p:cxnSp>
        <p:nvCxnSpPr>
          <p:cNvPr id="41" name="직선 연결선 40"/>
          <p:cNvCxnSpPr/>
          <p:nvPr/>
        </p:nvCxnSpPr>
        <p:spPr>
          <a:xfrm>
            <a:off x="2525903" y="3588580"/>
            <a:ext cx="757646" cy="21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83549" y="3459823"/>
            <a:ext cx="163166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Web.xml</a:t>
            </a:r>
            <a:r>
              <a:rPr lang="ko-KR" altLang="en-US" sz="1200" smtClean="0"/>
              <a:t>을 통해 설정</a:t>
            </a:r>
            <a:endParaRPr lang="ko-KR" altLang="en-US" sz="1200"/>
          </a:p>
        </p:txBody>
      </p:sp>
      <p:sp>
        <p:nvSpPr>
          <p:cNvPr id="44" name="직사각형 43"/>
          <p:cNvSpPr/>
          <p:nvPr/>
        </p:nvSpPr>
        <p:spPr>
          <a:xfrm>
            <a:off x="1373504" y="3004457"/>
            <a:ext cx="1152399" cy="9756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Application Context</a:t>
            </a:r>
            <a:endParaRPr lang="ko-KR" altLang="en-US" sz="1200"/>
          </a:p>
        </p:txBody>
      </p:sp>
      <p:sp>
        <p:nvSpPr>
          <p:cNvPr id="46" name="오른쪽 화살표 45"/>
          <p:cNvSpPr/>
          <p:nvPr/>
        </p:nvSpPr>
        <p:spPr>
          <a:xfrm>
            <a:off x="183539" y="3177008"/>
            <a:ext cx="801186" cy="517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최초</a:t>
            </a:r>
            <a:endParaRPr lang="en-US" altLang="ko-KR" sz="1000" smtClean="0"/>
          </a:p>
          <a:p>
            <a:pPr algn="ctr"/>
            <a:r>
              <a:rPr lang="ko-KR" altLang="en-US" sz="1000" smtClean="0"/>
              <a:t>요청</a:t>
            </a:r>
            <a:endParaRPr lang="ko-KR" altLang="en-US" sz="1000"/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2189410" y="5580711"/>
            <a:ext cx="6884919" cy="111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51237" y="5298065"/>
            <a:ext cx="166272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Init() {} </a:t>
            </a:r>
            <a:r>
              <a:rPr lang="en-US" altLang="ko-KR" sz="1400" b="1"/>
              <a:t>Create</a:t>
            </a:r>
            <a:endParaRPr lang="ko-KR" altLang="en-US" sz="1400" b="1"/>
          </a:p>
        </p:txBody>
      </p:sp>
      <p:sp>
        <p:nvSpPr>
          <p:cNvPr id="55" name="TextBox 54"/>
          <p:cNvSpPr txBox="1"/>
          <p:nvPr/>
        </p:nvSpPr>
        <p:spPr>
          <a:xfrm>
            <a:off x="3051237" y="5796250"/>
            <a:ext cx="2422035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doget(req,resp) </a:t>
            </a:r>
            <a:r>
              <a:rPr lang="en-US" altLang="ko-KR" sz="1400" b="1"/>
              <a:t>Service</a:t>
            </a:r>
            <a:endParaRPr lang="en-US" altLang="ko-KR" sz="1400" smtClean="0"/>
          </a:p>
          <a:p>
            <a:r>
              <a:rPr lang="en-US" altLang="ko-KR" sz="1400" smtClean="0"/>
              <a:t>{</a:t>
            </a:r>
          </a:p>
          <a:p>
            <a:r>
              <a:rPr lang="en-US" altLang="ko-KR" sz="1400" smtClean="0"/>
              <a:t> 	</a:t>
            </a:r>
            <a:r>
              <a:rPr lang="ko-KR" altLang="en-US" sz="1400" smtClean="0"/>
              <a:t>ㅁㅁ</a:t>
            </a:r>
            <a:r>
              <a:rPr lang="en-US" altLang="ko-KR" sz="1400" smtClean="0"/>
              <a:t>.list()</a:t>
            </a:r>
          </a:p>
          <a:p>
            <a:r>
              <a:rPr lang="en-US" altLang="ko-KR" sz="1400" smtClean="0"/>
              <a:t>}</a:t>
            </a:r>
            <a:endParaRPr lang="ko-KR" altLang="en-US" sz="1400"/>
          </a:p>
        </p:txBody>
      </p:sp>
      <p:sp>
        <p:nvSpPr>
          <p:cNvPr id="56" name="TextBox 55"/>
          <p:cNvSpPr txBox="1"/>
          <p:nvPr/>
        </p:nvSpPr>
        <p:spPr>
          <a:xfrm>
            <a:off x="1358569" y="4559411"/>
            <a:ext cx="3355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모든 </a:t>
            </a:r>
            <a:r>
              <a:rPr lang="en-US" altLang="ko-KR" sz="1100" b="1" dirty="0">
                <a:solidFill>
                  <a:srgbClr val="FF0000"/>
                </a:solidFill>
              </a:rPr>
              <a:t>request</a:t>
            </a:r>
            <a:r>
              <a:rPr lang="ko-KR" altLang="en-US" sz="1100" b="1" dirty="0">
                <a:solidFill>
                  <a:srgbClr val="FF0000"/>
                </a:solidFill>
              </a:rPr>
              <a:t>에는 </a:t>
            </a:r>
            <a:r>
              <a:rPr lang="en-US" altLang="ko-KR" sz="1100" b="1" dirty="0" err="1">
                <a:solidFill>
                  <a:srgbClr val="FF0000"/>
                </a:solidFill>
              </a:rPr>
              <a:t>DispatchServlet</a:t>
            </a:r>
            <a:r>
              <a:rPr lang="ko-KR" altLang="en-US" sz="1100" b="1" dirty="0">
                <a:solidFill>
                  <a:srgbClr val="FF0000"/>
                </a:solidFill>
              </a:rPr>
              <a:t>가 반응을 하고</a:t>
            </a:r>
            <a:br>
              <a:rPr lang="ko-KR" altLang="en-US" sz="1100" b="1" dirty="0">
                <a:solidFill>
                  <a:srgbClr val="FF0000"/>
                </a:solidFill>
              </a:rPr>
            </a:br>
            <a:r>
              <a:rPr lang="en-US" altLang="ko-KR" sz="1100" b="1" dirty="0" err="1">
                <a:solidFill>
                  <a:srgbClr val="FF0000"/>
                </a:solidFill>
              </a:rPr>
              <a:t>DispatchServlet</a:t>
            </a:r>
            <a:r>
              <a:rPr lang="ko-KR" altLang="en-US" sz="1100" b="1" dirty="0">
                <a:solidFill>
                  <a:srgbClr val="FF0000"/>
                </a:solidFill>
              </a:rPr>
              <a:t>은 </a:t>
            </a:r>
            <a:r>
              <a:rPr lang="ko-KR" altLang="en-US" sz="1100" b="1" dirty="0" err="1">
                <a:solidFill>
                  <a:srgbClr val="FF0000"/>
                </a:solidFill>
              </a:rPr>
              <a:t>쓰레드로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동작한다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 </a:t>
            </a:r>
            <a:r>
              <a:rPr lang="ko-KR" altLang="en-US" sz="1100" dirty="0"/>
              <a:t>그러므로 전혀 성능상에 문제가 되지 않는다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Front Controller</a:t>
            </a:r>
            <a:r>
              <a:rPr lang="ko-KR" altLang="en-US" sz="1100" dirty="0"/>
              <a:t>라고 </a:t>
            </a:r>
            <a:r>
              <a:rPr lang="ko-KR" altLang="en-US" sz="1100" dirty="0" smtClean="0"/>
              <a:t>한다</a:t>
            </a:r>
            <a:endParaRPr lang="ko-KR" altLang="en-US" sz="1100" dirty="0"/>
          </a:p>
        </p:txBody>
      </p:sp>
      <p:sp>
        <p:nvSpPr>
          <p:cNvPr id="58" name="직사각형 57"/>
          <p:cNvSpPr/>
          <p:nvPr/>
        </p:nvSpPr>
        <p:spPr>
          <a:xfrm>
            <a:off x="6546871" y="3289633"/>
            <a:ext cx="1658983" cy="809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viewResolver</a:t>
            </a:r>
            <a:endParaRPr lang="ko-KR" altLang="en-US" sz="1600"/>
          </a:p>
        </p:txBody>
      </p:sp>
      <p:sp>
        <p:nvSpPr>
          <p:cNvPr id="59" name="직사각형 58"/>
          <p:cNvSpPr/>
          <p:nvPr/>
        </p:nvSpPr>
        <p:spPr>
          <a:xfrm>
            <a:off x="6577145" y="2174860"/>
            <a:ext cx="1658983" cy="809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Message convertor</a:t>
            </a:r>
            <a:endParaRPr lang="ko-KR" altLang="en-US" sz="1400"/>
          </a:p>
        </p:txBody>
      </p:sp>
      <p:sp>
        <p:nvSpPr>
          <p:cNvPr id="60" name="직사각형 59"/>
          <p:cNvSpPr/>
          <p:nvPr/>
        </p:nvSpPr>
        <p:spPr>
          <a:xfrm>
            <a:off x="6232163" y="5877024"/>
            <a:ext cx="1658983" cy="809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Handlermapping</a:t>
            </a:r>
            <a:endParaRPr lang="ko-KR" altLang="en-US" sz="1400"/>
          </a:p>
        </p:txBody>
      </p:sp>
      <p:cxnSp>
        <p:nvCxnSpPr>
          <p:cNvPr id="61" name="직선 화살표 연결선 60"/>
          <p:cNvCxnSpPr>
            <a:endCxn id="60" idx="1"/>
          </p:cNvCxnSpPr>
          <p:nvPr/>
        </p:nvCxnSpPr>
        <p:spPr>
          <a:xfrm flipV="1">
            <a:off x="3882599" y="6281973"/>
            <a:ext cx="2349564" cy="99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7885674" y="5783845"/>
            <a:ext cx="1833409" cy="467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1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953" y="1234086"/>
            <a:ext cx="107573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400" b="1" dirty="0" smtClean="0"/>
              <a:t>정적 자원 접근 실패</a:t>
            </a:r>
            <a:endParaRPr lang="en-US" altLang="ko-KR" sz="2400" b="1" dirty="0" smtClean="0"/>
          </a:p>
          <a:p>
            <a:endParaRPr lang="en-US" altLang="ko-KR" sz="2000" b="1" dirty="0" smtClean="0"/>
          </a:p>
          <a:p>
            <a:pPr>
              <a:buFont typeface="Wingdings" pitchFamily="2" charset="2"/>
              <a:buNone/>
            </a:pPr>
            <a:r>
              <a:rPr lang="en-US" altLang="ko-KR" sz="2000" dirty="0" err="1" smtClean="0"/>
              <a:t>DispatcherServlet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이 모든 </a:t>
            </a:r>
            <a:r>
              <a:rPr lang="en-US" altLang="ko-KR" sz="2000" dirty="0"/>
              <a:t>URL</a:t>
            </a:r>
            <a:r>
              <a:rPr lang="ko-KR" altLang="en-US" sz="2000" dirty="0"/>
              <a:t>처리에 </a:t>
            </a:r>
            <a:r>
              <a:rPr lang="ko-KR" altLang="en-US" sz="2000" dirty="0" err="1"/>
              <a:t>서블릿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매핑을</a:t>
            </a:r>
            <a:r>
              <a:rPr lang="ko-KR" altLang="en-US" sz="2000" dirty="0"/>
              <a:t> 하였기 </a:t>
            </a:r>
            <a:r>
              <a:rPr lang="ko-KR" altLang="en-US" sz="2000" dirty="0" smtClean="0"/>
              <a:t>때문에</a:t>
            </a: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r>
              <a:rPr lang="ko-KR" altLang="en-US" sz="2000" dirty="0" smtClean="0"/>
              <a:t> </a:t>
            </a:r>
            <a:r>
              <a:rPr lang="ko-KR" altLang="en-US" sz="2000" dirty="0" err="1"/>
              <a:t>톰캣은</a:t>
            </a:r>
            <a:r>
              <a:rPr lang="ko-KR" altLang="en-US" sz="2000" dirty="0"/>
              <a:t> 정적 자원에 대한 </a:t>
            </a:r>
            <a:r>
              <a:rPr lang="en-US" altLang="ko-KR" sz="2000" dirty="0"/>
              <a:t>URL</a:t>
            </a:r>
            <a:r>
              <a:rPr lang="ko-KR" altLang="en-US" sz="2000" dirty="0" smtClean="0"/>
              <a:t>처리도 </a:t>
            </a:r>
            <a:r>
              <a:rPr lang="en-US" altLang="ko-KR" sz="2000" dirty="0" smtClean="0"/>
              <a:t> </a:t>
            </a:r>
            <a:r>
              <a:rPr lang="en-US" altLang="ko-KR" sz="2000" dirty="0" err="1"/>
              <a:t>DispatcherServlet</a:t>
            </a:r>
            <a:r>
              <a:rPr lang="ko-KR" altLang="en-US" sz="2000" dirty="0"/>
              <a:t>에게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넘김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/>
          </a:p>
          <a:p>
            <a:pPr>
              <a:buFont typeface="Wingdings" pitchFamily="2" charset="2"/>
              <a:buNone/>
            </a:pPr>
            <a:r>
              <a:rPr lang="en-US" altLang="ko-KR" sz="2000" dirty="0" smtClean="0"/>
              <a:t>=</a:t>
            </a:r>
            <a:r>
              <a:rPr lang="en-US" altLang="ko-KR" sz="2000" dirty="0"/>
              <a:t> html, </a:t>
            </a:r>
            <a:r>
              <a:rPr lang="en-US" altLang="ko-KR" sz="2000" dirty="0" err="1"/>
              <a:t>css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js</a:t>
            </a:r>
            <a:r>
              <a:rPr lang="en-US" altLang="ko-KR" sz="2000" dirty="0"/>
              <a:t> </a:t>
            </a:r>
            <a:r>
              <a:rPr lang="ko-KR" altLang="en-US" sz="2000" dirty="0"/>
              <a:t>등의 파일 접근에 </a:t>
            </a:r>
            <a:r>
              <a:rPr lang="ko-KR" altLang="en-US" sz="2000" dirty="0" smtClean="0"/>
              <a:t>실패한다</a:t>
            </a: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400" b="1" dirty="0" err="1" smtClean="0"/>
              <a:t>DefaultServlet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위임</a:t>
            </a:r>
            <a:endParaRPr lang="en-US" altLang="ko-KR" sz="2400" b="1" dirty="0"/>
          </a:p>
          <a:p>
            <a:endParaRPr lang="en-US" altLang="ko-KR" sz="2000" b="1" dirty="0"/>
          </a:p>
          <a:p>
            <a:pPr>
              <a:buFont typeface="Wingdings" pitchFamily="2" charset="2"/>
              <a:buNone/>
            </a:pPr>
            <a:r>
              <a:rPr lang="en-US" altLang="ko-KR" sz="2000" dirty="0" err="1"/>
              <a:t>HandlerMapping</a:t>
            </a:r>
            <a:r>
              <a:rPr lang="ko-KR" altLang="en-US" sz="2000" dirty="0"/>
              <a:t>에서</a:t>
            </a:r>
            <a:r>
              <a:rPr lang="en-US" altLang="ko-KR" sz="2000" dirty="0"/>
              <a:t> </a:t>
            </a:r>
            <a:r>
              <a:rPr lang="ko-KR" altLang="en-US" sz="2000" dirty="0"/>
              <a:t>정적 자원에 대한 </a:t>
            </a:r>
            <a:r>
              <a:rPr lang="en-US" altLang="ko-KR" sz="2000" dirty="0"/>
              <a:t>URL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DefaultServlet</a:t>
            </a:r>
            <a:r>
              <a:rPr lang="ko-KR" altLang="en-US" sz="2000" dirty="0"/>
              <a:t>으로 위임할 수 있도록 </a:t>
            </a:r>
            <a:r>
              <a:rPr lang="ko-KR" altLang="en-US" sz="2000" dirty="0" smtClean="0"/>
              <a:t>설정</a:t>
            </a: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567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_x202344896" descr="EMB00004fbcbf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2" y="3929026"/>
            <a:ext cx="4540101" cy="20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02344256" descr="EMB00004fbcbf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624" y="3748032"/>
            <a:ext cx="3590260" cy="222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it-user\Desktop\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1" r="575" b="17414"/>
          <a:stretch/>
        </p:blipFill>
        <p:spPr bwMode="auto">
          <a:xfrm>
            <a:off x="511441" y="1177824"/>
            <a:ext cx="8877105" cy="2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953" y="362216"/>
            <a:ext cx="1075734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None/>
            </a:pP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r>
              <a:rPr lang="en-US" altLang="ko-KR" sz="2000" dirty="0" smtClean="0">
                <a:solidFill>
                  <a:schemeClr val="accent2"/>
                </a:solidFill>
              </a:rPr>
              <a:t>&lt;spring-servlet.xml&gt;</a:t>
            </a:r>
          </a:p>
          <a:p>
            <a:pPr>
              <a:buFont typeface="Wingdings" pitchFamily="2" charset="2"/>
              <a:buNone/>
            </a:pPr>
            <a:endParaRPr lang="en-US" altLang="ko-KR" sz="20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 smtClean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 smtClean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 smtClean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 smtClean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 smtClean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 smtClean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 smtClean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ko-KR" sz="2000" dirty="0" smtClean="0">
                <a:solidFill>
                  <a:schemeClr val="accent2"/>
                </a:solidFill>
              </a:rPr>
              <a:t>							</a:t>
            </a:r>
            <a:r>
              <a:rPr lang="ko-KR" altLang="en-US" sz="2000" dirty="0" smtClean="0">
                <a:solidFill>
                  <a:schemeClr val="accent2"/>
                </a:solidFill>
              </a:rPr>
              <a:t>리턴 </a:t>
            </a:r>
            <a:r>
              <a:rPr lang="en-US" altLang="ko-KR" sz="2000" dirty="0" smtClean="0">
                <a:solidFill>
                  <a:schemeClr val="accent2"/>
                </a:solidFill>
              </a:rPr>
              <a:t>URL </a:t>
            </a:r>
            <a:r>
              <a:rPr lang="ko-KR" altLang="en-US" sz="2000" dirty="0" smtClean="0">
                <a:solidFill>
                  <a:schemeClr val="accent2"/>
                </a:solidFill>
              </a:rPr>
              <a:t>바꿈</a:t>
            </a:r>
            <a:endParaRPr lang="en-US" altLang="ko-KR" sz="2000" dirty="0" smtClean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ko-KR" sz="2000" dirty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82502" y="2944628"/>
            <a:ext cx="5926196" cy="420281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09558" y="4854087"/>
            <a:ext cx="7102814" cy="210140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953" y="1456498"/>
            <a:ext cx="10757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/>
              <a:t>View </a:t>
            </a:r>
            <a:r>
              <a:rPr lang="ko-KR" altLang="en-US" sz="2000" dirty="0" smtClean="0"/>
              <a:t>이름을 갖고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오브젝트를 찾아줌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디폴트 사용에서는 전체경로를 다 적어 주어야 함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/>
              <a:t>Prefix &amp; suffix </a:t>
            </a:r>
            <a:r>
              <a:rPr lang="ko-KR" altLang="en-US" sz="2000" dirty="0" smtClean="0"/>
              <a:t>지정 시 앞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뒤 생략 가능</a:t>
            </a: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9931"/>
          </a:xfrm>
        </p:spPr>
        <p:txBody>
          <a:bodyPr>
            <a:noAutofit/>
          </a:bodyPr>
          <a:lstStyle/>
          <a:p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 아키텍처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2800" dirty="0">
                <a:solidFill>
                  <a:schemeClr val="accent2"/>
                </a:solidFill>
              </a:rPr>
              <a:t> </a:t>
            </a:r>
            <a:r>
              <a:rPr lang="en-US" altLang="ko-KR" sz="2800" dirty="0" err="1">
                <a:latin typeface="HY헤드라인M" pitchFamily="18" charset="-127"/>
                <a:ea typeface="HY헤드라인M" pitchFamily="18" charset="-127"/>
              </a:rPr>
              <a:t>ViewResolver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5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953" y="1456498"/>
            <a:ext cx="10757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2000" dirty="0" smtClean="0"/>
              <a:t>&lt;applicationContext.xml&gt;</a:t>
            </a:r>
            <a:endParaRPr lang="en-US" altLang="ko-KR" sz="2000" dirty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  <a:p>
            <a:pPr>
              <a:buFont typeface="Wingdings" pitchFamily="2" charset="2"/>
              <a:buNone/>
            </a:pPr>
            <a:endParaRPr lang="en-US" altLang="ko-KR" sz="2000" dirty="0" smtClean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 descr="C:\Users\bit-user\Desktop\applicationCon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53" y="2249143"/>
            <a:ext cx="11057449" cy="233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1926" y="2262020"/>
            <a:ext cx="11017475" cy="556131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0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9931"/>
          </a:xfrm>
        </p:spPr>
        <p:txBody>
          <a:bodyPr>
            <a:noAutofit/>
          </a:bodyPr>
          <a:lstStyle/>
          <a:p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 아키텍처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예외처리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0952" y="1264940"/>
            <a:ext cx="8820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예외 복구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문제를 해결하고 정상 상태로 돌려 놓는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복구 가능성 있는 경우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예외 처리 강제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체크 예외 처리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예외 회피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Throws </a:t>
            </a:r>
            <a:r>
              <a:rPr lang="ko-KR" altLang="en-US" dirty="0" smtClean="0"/>
              <a:t>선언 하여 외부로 던짐</a:t>
            </a:r>
            <a:endParaRPr lang="en-US" altLang="ko-KR" dirty="0"/>
          </a:p>
          <a:p>
            <a:pPr lvl="1"/>
            <a:r>
              <a:rPr lang="en-US" altLang="ko-KR" dirty="0" smtClean="0"/>
              <a:t>Catch</a:t>
            </a:r>
            <a:r>
              <a:rPr lang="ko-KR" altLang="en-US" dirty="0" smtClean="0"/>
              <a:t>로 예외를 잡아 로그를 남기고 다시 던짐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7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9931"/>
          </a:xfrm>
        </p:spPr>
        <p:txBody>
          <a:bodyPr>
            <a:noAutofit/>
          </a:bodyPr>
          <a:lstStyle/>
          <a:p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 아키텍처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예외처리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2800" dirty="0"/>
          </a:p>
        </p:txBody>
      </p:sp>
      <p:pic>
        <p:nvPicPr>
          <p:cNvPr id="8194" name="Picture 2" descr="C:\Users\bit-user\Desktop\run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8" y="3523196"/>
            <a:ext cx="49149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bit-use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68" y="3561234"/>
            <a:ext cx="48291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0349" y="1671487"/>
            <a:ext cx="1032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예외 전환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ko-KR" altLang="en-US" dirty="0" smtClean="0"/>
              <a:t>대부분의 예외는 복구해서 정상상태로 만들 수 없기 때문에 예외를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밖으로 던짐</a:t>
            </a:r>
            <a:endParaRPr lang="en-US" altLang="ko-KR" dirty="0" smtClean="0"/>
          </a:p>
          <a:p>
            <a:r>
              <a:rPr lang="en-US" altLang="ko-KR" b="1" dirty="0" smtClean="0"/>
              <a:t>	</a:t>
            </a:r>
            <a:r>
              <a:rPr lang="ko-KR" altLang="en-US" dirty="0" smtClean="0"/>
              <a:t>회피처럼 그대로 넘기는 것이 아니라 적절한 예외로 전환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372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1056" y="889337"/>
            <a:ext cx="8312944" cy="5079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9931"/>
          </a:xfrm>
        </p:spPr>
        <p:txBody>
          <a:bodyPr>
            <a:noAutofit/>
          </a:bodyPr>
          <a:lstStyle/>
          <a:p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 아키텍처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예외처리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0952" y="1733291"/>
            <a:ext cx="1116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/>
              <a:t>@</a:t>
            </a:r>
            <a:r>
              <a:rPr lang="en-US" altLang="ko-KR" b="1" dirty="0" err="1" smtClean="0"/>
              <a:t>ExceptionHandler</a:t>
            </a:r>
            <a:r>
              <a:rPr lang="en-US" altLang="ko-KR" b="1" dirty="0" smtClean="0"/>
              <a:t> </a:t>
            </a:r>
          </a:p>
          <a:p>
            <a:pPr lvl="1"/>
            <a:r>
              <a:rPr lang="en-US" altLang="ko-KR" dirty="0" smtClean="0"/>
              <a:t>@</a:t>
            </a:r>
            <a:r>
              <a:rPr lang="en-US" altLang="ko-KR" dirty="0" err="1"/>
              <a:t>ExceptionHandler</a:t>
            </a:r>
            <a:r>
              <a:rPr lang="en-US" altLang="ko-KR" dirty="0"/>
              <a:t> </a:t>
            </a:r>
            <a:r>
              <a:rPr lang="ko-KR" altLang="en-US" dirty="0"/>
              <a:t>를 사용해서 </a:t>
            </a:r>
            <a:r>
              <a:rPr lang="en-US" altLang="ko-KR" dirty="0"/>
              <a:t>Exception </a:t>
            </a:r>
            <a:r>
              <a:rPr lang="ko-KR" altLang="en-US" dirty="0"/>
              <a:t>과 </a:t>
            </a:r>
            <a:r>
              <a:rPr lang="ko-KR" altLang="en-US" dirty="0" err="1"/>
              <a:t>핸들러를</a:t>
            </a:r>
            <a:r>
              <a:rPr lang="ko-KR" altLang="en-US" dirty="0"/>
              <a:t>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>
              <a:buFont typeface="Wingdings" pitchFamily="2" charset="2"/>
              <a:buNone/>
            </a:pPr>
            <a:r>
              <a:rPr lang="en-US" altLang="ko-KR" b="1" dirty="0"/>
              <a:t>	</a:t>
            </a:r>
            <a:r>
              <a:rPr lang="en-US" altLang="ko-KR" dirty="0"/>
              <a:t>Controller</a:t>
            </a:r>
            <a:r>
              <a:rPr lang="ko-KR" altLang="en-US" dirty="0"/>
              <a:t>의 개별 </a:t>
            </a:r>
            <a:r>
              <a:rPr lang="ko-KR" altLang="en-US" dirty="0" err="1"/>
              <a:t>핸들러</a:t>
            </a:r>
            <a:r>
              <a:rPr lang="ko-KR" altLang="en-US" dirty="0"/>
              <a:t> </a:t>
            </a:r>
            <a:r>
              <a:rPr lang="ko-KR" altLang="en-US" dirty="0" err="1"/>
              <a:t>메소드에서</a:t>
            </a:r>
            <a:r>
              <a:rPr lang="ko-KR" altLang="en-US" dirty="0"/>
              <a:t> 예외를 </a:t>
            </a:r>
            <a:r>
              <a:rPr lang="ko-KR" altLang="en-US" dirty="0" err="1"/>
              <a:t>매핑하는</a:t>
            </a:r>
            <a:r>
              <a:rPr lang="ko-KR" altLang="en-US" dirty="0"/>
              <a:t> 것보다  컨트롤러 </a:t>
            </a:r>
            <a:r>
              <a:rPr lang="ko-KR" altLang="en-US" dirty="0" err="1" smtClean="0"/>
              <a:t>어드바이스를</a:t>
            </a:r>
            <a:r>
              <a:rPr lang="en-US" altLang="ko-KR" dirty="0" smtClean="0"/>
              <a:t> </a:t>
            </a:r>
            <a:r>
              <a:rPr lang="ko-KR" altLang="en-US" dirty="0"/>
              <a:t>사용해서 </a:t>
            </a:r>
            <a:r>
              <a:rPr lang="en-US" altLang="ko-KR" dirty="0" smtClean="0"/>
              <a:t>	</a:t>
            </a:r>
            <a:r>
              <a:rPr lang="ko-KR" altLang="en-US" dirty="0" smtClean="0"/>
              <a:t>애플리케이션의 </a:t>
            </a:r>
            <a:r>
              <a:rPr lang="ko-KR" altLang="en-US" dirty="0"/>
              <a:t>같은 </a:t>
            </a:r>
            <a:r>
              <a:rPr lang="ko-KR" altLang="en-US" dirty="0" smtClean="0"/>
              <a:t>종류의 </a:t>
            </a:r>
            <a:r>
              <a:rPr lang="ko-KR" altLang="en-US" dirty="0"/>
              <a:t>예외를 처리하는 것이  효과적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0952" y="3490004"/>
            <a:ext cx="1116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/>
              <a:t>@</a:t>
            </a:r>
            <a:r>
              <a:rPr lang="en-US" altLang="ko-KR" b="1" dirty="0" err="1"/>
              <a:t>ControllerAdvice</a:t>
            </a:r>
            <a:r>
              <a:rPr lang="en-US" altLang="ko-KR" b="1" dirty="0"/>
              <a:t> </a:t>
            </a:r>
            <a:r>
              <a:rPr lang="en-US" altLang="ko-KR" b="1" dirty="0" smtClean="0"/>
              <a:t>	</a:t>
            </a:r>
          </a:p>
          <a:p>
            <a:r>
              <a:rPr lang="en-US" altLang="ko-KR" b="1" dirty="0"/>
              <a:t>	</a:t>
            </a:r>
            <a:r>
              <a:rPr lang="en-US" altLang="ko-KR" dirty="0"/>
              <a:t> @</a:t>
            </a:r>
            <a:r>
              <a:rPr lang="en-US" altLang="ko-KR" dirty="0" err="1"/>
              <a:t>ExceptionHandler</a:t>
            </a:r>
            <a:r>
              <a:rPr lang="ko-KR" altLang="en-US" dirty="0"/>
              <a:t>를 사용해서 하나의 예외에 하나의 예외 </a:t>
            </a:r>
            <a:r>
              <a:rPr lang="ko-KR" altLang="en-US" dirty="0" err="1"/>
              <a:t>핸들러를</a:t>
            </a:r>
            <a:r>
              <a:rPr lang="en-US" altLang="ko-KR" dirty="0"/>
              <a:t> </a:t>
            </a:r>
            <a:r>
              <a:rPr lang="ko-KR" altLang="en-US" dirty="0" smtClean="0"/>
              <a:t>묶는 방식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866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bit-user\Desktop\hand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29014"/>
            <a:ext cx="89550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53269" y="1044348"/>
            <a:ext cx="463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1"/>
                </a:solidFill>
              </a:rPr>
              <a:t>여러 컨트롤러에서 하나의 </a:t>
            </a:r>
            <a:r>
              <a:rPr lang="ko-KR" altLang="en-US" dirty="0" err="1" smtClean="0">
                <a:solidFill>
                  <a:schemeClr val="accent1"/>
                </a:solidFill>
              </a:rPr>
              <a:t>익셉션을</a:t>
            </a:r>
            <a:r>
              <a:rPr lang="ko-KR" altLang="en-US" dirty="0" smtClean="0">
                <a:solidFill>
                  <a:schemeClr val="accent1"/>
                </a:solidFill>
              </a:rPr>
              <a:t> 처리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9" name="직선 화살표 연결선 32"/>
          <p:cNvCxnSpPr/>
          <p:nvPr/>
        </p:nvCxnSpPr>
        <p:spPr>
          <a:xfrm>
            <a:off x="307975" y="1212797"/>
            <a:ext cx="214529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55367" y="3828436"/>
            <a:ext cx="362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1"/>
                </a:solidFill>
              </a:rPr>
              <a:t>에러페이지 </a:t>
            </a:r>
            <a:r>
              <a:rPr lang="ko-KR" altLang="en-US" dirty="0" err="1" smtClean="0">
                <a:solidFill>
                  <a:schemeClr val="accent1"/>
                </a:solidFill>
              </a:rPr>
              <a:t>뷰</a:t>
            </a:r>
            <a:r>
              <a:rPr lang="ko-KR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ko-KR" dirty="0" smtClean="0">
                <a:solidFill>
                  <a:schemeClr val="accent1"/>
                </a:solidFill>
              </a:rPr>
              <a:t>, </a:t>
            </a:r>
            <a:r>
              <a:rPr lang="ko-KR" altLang="en-US" dirty="0" smtClean="0">
                <a:solidFill>
                  <a:schemeClr val="accent1"/>
                </a:solidFill>
              </a:rPr>
              <a:t>모델객체 전송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32"/>
          <p:cNvCxnSpPr/>
          <p:nvPr/>
        </p:nvCxnSpPr>
        <p:spPr>
          <a:xfrm>
            <a:off x="1006785" y="3996885"/>
            <a:ext cx="3348582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29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 fontScale="90000"/>
          </a:bodyPr>
          <a:lstStyle/>
          <a:p>
            <a:pPr>
              <a:defRPr lang="ko-KR" altLang="en-US"/>
            </a:pPr>
            <a:r>
              <a:rPr lang="en-US" altLang="ko-KR" dirty="0"/>
              <a:t>Spring MVC </a:t>
            </a:r>
            <a:r>
              <a:rPr lang="en-US" altLang="ko-KR" dirty="0" smtClean="0"/>
              <a:t>05/29 </a:t>
            </a:r>
            <a:r>
              <a:rPr lang="en-US" altLang="ko-KR" dirty="0"/>
              <a:t>(</a:t>
            </a:r>
            <a:r>
              <a:rPr lang="ko-KR" altLang="en-US" dirty="0"/>
              <a:t>강의</a:t>
            </a:r>
            <a:r>
              <a:rPr lang="en-US" altLang="ko-KR" dirty="0"/>
              <a:t>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84916" y="2788443"/>
            <a:ext cx="8260289" cy="8733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en-US" altLang="ko-KR" sz="4900" b="1" dirty="0" smtClean="0"/>
              <a:t>Data Access</a:t>
            </a:r>
            <a:endParaRPr lang="ko-KR" altLang="en-US" sz="4900" b="1" dirty="0"/>
          </a:p>
        </p:txBody>
      </p:sp>
    </p:spTree>
    <p:extLst>
      <p:ext uri="{BB962C8B-B14F-4D97-AF65-F5344CB8AC3E}">
        <p14:creationId xmlns:p14="http://schemas.microsoft.com/office/powerpoint/2010/main" val="1815826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6" y="1120000"/>
            <a:ext cx="7846741" cy="441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1805" y="5040790"/>
            <a:ext cx="10221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Connection pool</a:t>
            </a:r>
            <a:r>
              <a:rPr lang="ko-KR" altLang="en-US" dirty="0" smtClean="0"/>
              <a:t>을 이용하여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연결할 객체들을 모아놓고 </a:t>
            </a:r>
            <a:r>
              <a:rPr lang="ko-KR" altLang="en-US" dirty="0" err="1" smtClean="0"/>
              <a:t>필요할때</a:t>
            </a:r>
            <a:r>
              <a:rPr lang="ko-KR" altLang="en-US" dirty="0" smtClean="0"/>
              <a:t> 연결하여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Pool</a:t>
            </a:r>
            <a:r>
              <a:rPr lang="ko-KR" altLang="en-US" dirty="0" smtClean="0"/>
              <a:t>을 사용하기 위해 </a:t>
            </a:r>
            <a:r>
              <a:rPr lang="en-US" altLang="ko-KR" dirty="0" smtClean="0"/>
              <a:t>bean</a:t>
            </a:r>
            <a:r>
              <a:rPr lang="ko-KR" altLang="en-US" dirty="0" smtClean="0"/>
              <a:t>등록을 </a:t>
            </a:r>
            <a:r>
              <a:rPr lang="ko-KR" altLang="en-US" dirty="0" err="1" smtClean="0"/>
              <a:t>해야하는데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component </a:t>
            </a:r>
            <a:r>
              <a:rPr lang="en-US" altLang="ko-KR" dirty="0" err="1" smtClean="0"/>
              <a:t>annotaion</a:t>
            </a:r>
            <a:r>
              <a:rPr lang="ko-KR" altLang="en-US" dirty="0" smtClean="0"/>
              <a:t>을 설정할 수 없기 때문입니다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32729" y="341971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DataSource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021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0" y="1175524"/>
            <a:ext cx="9463203" cy="210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7493" y="3367886"/>
            <a:ext cx="6806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와 데이터를 주고 받기 위해선 </a:t>
            </a:r>
            <a:r>
              <a:rPr lang="en-US" altLang="ko-KR" dirty="0" err="1" smtClean="0"/>
              <a:t>DataSource</a:t>
            </a:r>
            <a:r>
              <a:rPr lang="ko-KR" altLang="en-US" dirty="0" smtClean="0"/>
              <a:t>를 사용 </a:t>
            </a:r>
            <a:r>
              <a:rPr lang="ko-KR" altLang="en-US" dirty="0" err="1" smtClean="0"/>
              <a:t>해야합니다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Pom.xml</a:t>
            </a:r>
            <a:r>
              <a:rPr lang="ko-KR" altLang="en-US" dirty="0" smtClean="0"/>
              <a:t>에서 의존성 설정이 필요합니다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MySQL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dbcp</a:t>
            </a:r>
            <a:r>
              <a:rPr lang="ko-KR" altLang="en-US" dirty="0" smtClean="0"/>
              <a:t>를 사용하기 위해 의존성 설정이 필요합니다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63" y="4487320"/>
            <a:ext cx="6630330" cy="204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4"/>
          <p:cNvSpPr>
            <a:spLocks noGrp="1"/>
          </p:cNvSpPr>
          <p:nvPr>
            <p:ph type="title"/>
          </p:nvPr>
        </p:nvSpPr>
        <p:spPr>
          <a:xfrm>
            <a:off x="632729" y="341971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DataSource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428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7132" y="4025807"/>
            <a:ext cx="8071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Root context container</a:t>
            </a:r>
            <a:r>
              <a:rPr lang="ko-KR" altLang="en-US" dirty="0"/>
              <a:t> </a:t>
            </a:r>
            <a:r>
              <a:rPr lang="ko-KR" altLang="en-US" dirty="0" smtClean="0"/>
              <a:t>영역인 </a:t>
            </a:r>
            <a:r>
              <a:rPr lang="en-US" altLang="ko-KR" dirty="0" smtClean="0"/>
              <a:t>applicationcontext.xml</a:t>
            </a:r>
            <a:r>
              <a:rPr lang="ko-KR" altLang="en-US" dirty="0" smtClean="0"/>
              <a:t>파일에</a:t>
            </a:r>
            <a:endParaRPr lang="en-US" altLang="ko-KR" dirty="0" smtClean="0"/>
          </a:p>
          <a:p>
            <a:r>
              <a:rPr lang="ko-KR" altLang="en-US" dirty="0" smtClean="0"/>
              <a:t>라이브러리에서 사용할 </a:t>
            </a:r>
            <a:r>
              <a:rPr lang="en-US" altLang="ko-KR" dirty="0" err="1" smtClean="0"/>
              <a:t>DataSource</a:t>
            </a:r>
            <a:r>
              <a:rPr lang="en-US" altLang="ko-KR" dirty="0" smtClean="0"/>
              <a:t> connection pool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사용하기 위한 </a:t>
            </a:r>
            <a:endParaRPr lang="en-US" altLang="ko-KR" dirty="0" smtClean="0"/>
          </a:p>
          <a:p>
            <a:r>
              <a:rPr lang="en-US" altLang="ko-KR" dirty="0" smtClean="0"/>
              <a:t>Bean </a:t>
            </a:r>
            <a:r>
              <a:rPr lang="ko-KR" altLang="en-US" dirty="0" smtClean="0"/>
              <a:t>설정이 필요합니다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3" y="1360566"/>
            <a:ext cx="8519400" cy="23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4"/>
          <p:cNvSpPr>
            <a:spLocks noGrp="1"/>
          </p:cNvSpPr>
          <p:nvPr>
            <p:ph type="title"/>
          </p:nvPr>
        </p:nvSpPr>
        <p:spPr>
          <a:xfrm>
            <a:off x="632729" y="341971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DataSource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325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68" y="1127784"/>
            <a:ext cx="5758907" cy="248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026" y="1330481"/>
            <a:ext cx="4096214" cy="87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8868" y="3732975"/>
            <a:ext cx="108702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길게 함수로 사용했던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부분을 </a:t>
            </a:r>
            <a:r>
              <a:rPr lang="en-US" altLang="ko-KR" dirty="0" err="1" smtClean="0"/>
              <a:t>DataSource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사용하여 간략하게 사용이</a:t>
            </a:r>
            <a:endParaRPr lang="en-US" altLang="ko-KR" dirty="0" smtClean="0"/>
          </a:p>
          <a:p>
            <a:r>
              <a:rPr lang="ko-KR" altLang="en-US" dirty="0" smtClean="0"/>
              <a:t>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버전의 수정 </a:t>
            </a:r>
            <a:r>
              <a:rPr lang="ko-KR" altLang="en-US" dirty="0" err="1" smtClean="0"/>
              <a:t>이식성이</a:t>
            </a:r>
            <a:r>
              <a:rPr lang="ko-KR" altLang="en-US" dirty="0" smtClean="0"/>
              <a:t> 좋습니다</a:t>
            </a:r>
            <a:r>
              <a:rPr lang="en-US" altLang="ko-KR" dirty="0" smtClean="0"/>
              <a:t>. Bean</a:t>
            </a:r>
            <a:r>
              <a:rPr lang="ko-KR" altLang="en-US" dirty="0" smtClean="0"/>
              <a:t>객체의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값만 수정하면 </a:t>
            </a:r>
            <a:endParaRPr lang="en-US" altLang="ko-KR" dirty="0" smtClean="0"/>
          </a:p>
          <a:p>
            <a:r>
              <a:rPr lang="ko-KR" altLang="en-US" dirty="0" smtClean="0"/>
              <a:t>쉽게 모든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설정을 변경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DataSource</a:t>
            </a:r>
            <a:r>
              <a:rPr lang="ko-KR" altLang="en-US" dirty="0" smtClean="0"/>
              <a:t>는 인터페이스이기 때문에 </a:t>
            </a:r>
            <a:r>
              <a:rPr lang="en-US" altLang="ko-KR" dirty="0" err="1" smtClean="0"/>
              <a:t>javax.sql.DataSource</a:t>
            </a:r>
            <a:r>
              <a:rPr lang="ko-KR" altLang="en-US" dirty="0" smtClean="0"/>
              <a:t>를 불러와서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에서 사용할</a:t>
            </a:r>
            <a:endParaRPr lang="en-US" altLang="ko-KR" dirty="0" smtClean="0"/>
          </a:p>
          <a:p>
            <a:r>
              <a:rPr lang="en-US" altLang="ko-KR" dirty="0" err="1" smtClean="0"/>
              <a:t>DataSource</a:t>
            </a:r>
            <a:r>
              <a:rPr lang="ko-KR" altLang="en-US" dirty="0" smtClean="0"/>
              <a:t>를 주입하여 사용합니다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그냥 사용하면 구현이 안되어있어 </a:t>
            </a:r>
            <a:r>
              <a:rPr lang="en-US" altLang="ko-KR" dirty="0" smtClean="0"/>
              <a:t>bean</a:t>
            </a:r>
            <a:r>
              <a:rPr lang="ko-KR" altLang="en-US" dirty="0" smtClean="0"/>
              <a:t>을 찾을 수 가 없게 됩니다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주의할점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DataSource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DI</a:t>
            </a:r>
            <a:r>
              <a:rPr lang="ko-KR" altLang="en-US" dirty="0" smtClean="0"/>
              <a:t>하고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메서드들의</a:t>
            </a:r>
            <a:r>
              <a:rPr lang="ko-KR" altLang="en-US" dirty="0" smtClean="0"/>
              <a:t> 이름을 </a:t>
            </a:r>
            <a:r>
              <a:rPr lang="en-US" altLang="ko-KR" dirty="0" smtClean="0"/>
              <a:t>CRUD</a:t>
            </a:r>
            <a:r>
              <a:rPr lang="ko-KR" altLang="en-US" dirty="0" smtClean="0"/>
              <a:t>에 따르면서 작성해야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SQLExcepton</a:t>
            </a:r>
            <a:r>
              <a:rPr lang="ko-KR" altLang="en-US" dirty="0" smtClean="0"/>
              <a:t>은 서비스 계층에서 직접 다루지 않기 때문에 </a:t>
            </a:r>
            <a:r>
              <a:rPr lang="en-US" altLang="ko-KR" dirty="0" err="1" smtClean="0"/>
              <a:t>RuntimeException</a:t>
            </a:r>
            <a:r>
              <a:rPr lang="ko-KR" altLang="en-US" dirty="0" smtClean="0"/>
              <a:t>으로 돌린다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만약 받을 예외가 있다면 </a:t>
            </a:r>
            <a:r>
              <a:rPr lang="ko-KR" altLang="en-US" dirty="0" err="1" smtClean="0"/>
              <a:t>의미있는</a:t>
            </a:r>
            <a:r>
              <a:rPr lang="ko-KR" altLang="en-US" dirty="0" smtClean="0"/>
              <a:t> 예외로 전환하여 </a:t>
            </a:r>
            <a:r>
              <a:rPr lang="ko-KR" altLang="en-US" dirty="0" err="1" smtClean="0"/>
              <a:t>사용해야한다</a:t>
            </a:r>
            <a:r>
              <a:rPr lang="en-US" altLang="ko-KR" dirty="0" smtClean="0"/>
              <a:t>.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75" y="2347068"/>
            <a:ext cx="4207575" cy="51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835" y="913357"/>
            <a:ext cx="2725138" cy="29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4"/>
          <p:cNvSpPr>
            <a:spLocks noGrp="1"/>
          </p:cNvSpPr>
          <p:nvPr>
            <p:ph type="title"/>
          </p:nvPr>
        </p:nvSpPr>
        <p:spPr>
          <a:xfrm>
            <a:off x="632729" y="341971"/>
            <a:ext cx="8596668" cy="1320800"/>
          </a:xfrm>
        </p:spPr>
        <p:txBody>
          <a:bodyPr/>
          <a:lstStyle/>
          <a:p>
            <a:r>
              <a:rPr lang="en-US" altLang="ko-KR" dirty="0" err="1" smtClean="0"/>
              <a:t>DataSource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325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 dirty="0" err="1" smtClean="0"/>
              <a:t>MyBatis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56838" y="1806715"/>
            <a:ext cx="103669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DataAccess</a:t>
            </a:r>
            <a:r>
              <a:rPr lang="ko-KR" altLang="en-US" dirty="0" smtClean="0"/>
              <a:t>에 사용되는 기술적인 코드에 상투적인 요소가 많이 포함되고 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리소스가 복잡해지게 되어 비즈니스영역을 방해하는 경우가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템플릿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패턴을 이용하여 반복되는 코드를 피하고 </a:t>
            </a:r>
            <a:r>
              <a:rPr lang="en-US" altLang="ko-KR" dirty="0" smtClean="0"/>
              <a:t>Data Access</a:t>
            </a:r>
            <a:r>
              <a:rPr lang="ko-KR" altLang="en-US" dirty="0" smtClean="0"/>
              <a:t>기술 </a:t>
            </a:r>
            <a:r>
              <a:rPr lang="en-US" altLang="ko-KR" dirty="0" smtClean="0"/>
              <a:t>API(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</a:t>
            </a:r>
            <a:endParaRPr lang="en-US" altLang="ko-KR" dirty="0" smtClean="0"/>
          </a:p>
          <a:p>
            <a:r>
              <a:rPr lang="ko-KR" altLang="en-US" dirty="0" smtClean="0"/>
              <a:t>스프링 데이터 액세스 템플릿을 조합하여 사용하면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Query</a:t>
            </a:r>
            <a:r>
              <a:rPr lang="ko-KR" altLang="en-US" dirty="0" smtClean="0"/>
              <a:t>문을 간결하게 사용 할 수 있습니다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MyBatis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ORM(Object Relation Mapping) </a:t>
            </a:r>
            <a:r>
              <a:rPr lang="ko-KR" altLang="en-US" dirty="0" smtClean="0"/>
              <a:t>프레임워크 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자바 코드와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을 분리하여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파일에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문을 작성하여 관리가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325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 dirty="0" err="1" smtClean="0"/>
              <a:t>MyBatis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535257" y="1368605"/>
            <a:ext cx="687560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의존성 설정하기              </a:t>
            </a:r>
            <a:r>
              <a:rPr lang="en-US" altLang="ko-KR" dirty="0" smtClean="0"/>
              <a:t>pom.xml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Maven</a:t>
            </a:r>
            <a:r>
              <a:rPr lang="ko-KR" altLang="en-US" dirty="0" smtClean="0"/>
              <a:t>을 이용하여 의존성 주입을 통해서 라이브러리를 받습니다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Spring</a:t>
            </a:r>
            <a:r>
              <a:rPr lang="ko-KR" altLang="en-US" dirty="0" smtClean="0"/>
              <a:t>기술을 </a:t>
            </a:r>
            <a:r>
              <a:rPr lang="ko-KR" altLang="en-US" dirty="0" err="1" smtClean="0"/>
              <a:t>쓰기위해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의존성 설정이 필요합니다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93" y="1824851"/>
            <a:ext cx="58674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811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 dirty="0" err="1" smtClean="0"/>
              <a:t>MyBatis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535257" y="1368605"/>
            <a:ext cx="721704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Bean</a:t>
            </a:r>
            <a:r>
              <a:rPr lang="ko-KR" altLang="en-US" dirty="0" smtClean="0"/>
              <a:t>설정                                              </a:t>
            </a:r>
            <a:r>
              <a:rPr lang="en-US" altLang="ko-KR" dirty="0" smtClean="0"/>
              <a:t>applicationContext.xml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Bean</a:t>
            </a:r>
            <a:r>
              <a:rPr lang="ko-KR" altLang="en-US" dirty="0" smtClean="0"/>
              <a:t>객체를 설정합니다</a:t>
            </a:r>
            <a:r>
              <a:rPr lang="en-US" altLang="ko-KR" dirty="0" smtClean="0"/>
              <a:t>. Xml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bean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DI</a:t>
            </a:r>
            <a:r>
              <a:rPr lang="ko-KR" altLang="en-US" dirty="0" smtClean="0"/>
              <a:t>가 가능합니다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7" y="1812190"/>
            <a:ext cx="70675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1661532" y="2185639"/>
            <a:ext cx="847492" cy="1694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2798956" y="4226312"/>
            <a:ext cx="2341756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006218" y="3769262"/>
            <a:ext cx="1159727" cy="278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157617" y="4012880"/>
            <a:ext cx="1159727" cy="278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11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281" y="1290489"/>
            <a:ext cx="3821906" cy="34960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0"/>
            <a:ext cx="3216801" cy="3238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3429000"/>
            <a:ext cx="3319464" cy="33027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 dirty="0" err="1" smtClean="0"/>
              <a:t>MyBatis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0" y="1246148"/>
            <a:ext cx="56102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5745" y="3096605"/>
            <a:ext cx="88216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MyBatis</a:t>
            </a:r>
            <a:r>
              <a:rPr lang="ko-KR" altLang="en-US" dirty="0" smtClean="0"/>
              <a:t>설정 파일과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매핑전에</a:t>
            </a:r>
            <a:r>
              <a:rPr lang="ko-KR" altLang="en-US" dirty="0" smtClean="0"/>
              <a:t> 폴더를 만들어 주어 </a:t>
            </a:r>
            <a:endParaRPr lang="en-US" altLang="ko-KR" dirty="0" smtClean="0"/>
          </a:p>
          <a:p>
            <a:r>
              <a:rPr lang="ko-KR" altLang="en-US" dirty="0" err="1" smtClean="0"/>
              <a:t>매핑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파일들을 관리 할 수 있도록 </a:t>
            </a:r>
            <a:r>
              <a:rPr lang="ko-KR" altLang="en-US" dirty="0" err="1" smtClean="0"/>
              <a:t>해야합니다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해당 </a:t>
            </a:r>
            <a:r>
              <a:rPr lang="en-US" altLang="ko-KR" dirty="0" err="1" smtClean="0"/>
              <a:t>resourceFolder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생성후</a:t>
            </a:r>
            <a:r>
              <a:rPr lang="ko-KR" altLang="en-US" dirty="0" smtClean="0"/>
              <a:t> 하위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설정파일 경로에 맞는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와 동일한</a:t>
            </a:r>
            <a:endParaRPr lang="en-US" altLang="ko-KR" dirty="0" smtClean="0"/>
          </a:p>
          <a:p>
            <a:r>
              <a:rPr lang="en-US" altLang="ko-KR" dirty="0" smtClean="0"/>
              <a:t>Package</a:t>
            </a:r>
            <a:r>
              <a:rPr lang="ko-KR" altLang="en-US" dirty="0" smtClean="0"/>
              <a:t>파일을 만들고 그 아래에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파일들을 관리합니다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5811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 dirty="0" err="1" smtClean="0"/>
              <a:t>MyBatis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90" y="1604962"/>
            <a:ext cx="87630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5257" y="1145581"/>
            <a:ext cx="919033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MyBatis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을 사용하기 쉽게 하기 위한 </a:t>
            </a:r>
            <a:r>
              <a:rPr lang="en-US" altLang="ko-KR" dirty="0" smtClean="0"/>
              <a:t>alias</a:t>
            </a:r>
            <a:r>
              <a:rPr lang="ko-KR" altLang="en-US" dirty="0" smtClean="0"/>
              <a:t>설정 관례에 따라 소문자로 설정합니다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/configuration.xml</a:t>
            </a:r>
          </a:p>
        </p:txBody>
      </p:sp>
    </p:spTree>
    <p:extLst>
      <p:ext uri="{BB962C8B-B14F-4D97-AF65-F5344CB8AC3E}">
        <p14:creationId xmlns:p14="http://schemas.microsoft.com/office/powerpoint/2010/main" val="1883470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 dirty="0" err="1" smtClean="0"/>
              <a:t>MyBatis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4" y="1277045"/>
            <a:ext cx="70199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4574" y="4272677"/>
            <a:ext cx="105214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MyBatis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에서 사용할 </a:t>
            </a:r>
            <a:r>
              <a:rPr lang="en-US" altLang="ko-KR" dirty="0" smtClean="0"/>
              <a:t>Query</a:t>
            </a:r>
            <a:r>
              <a:rPr lang="ko-KR" altLang="en-US" dirty="0" smtClean="0"/>
              <a:t>문을 작성합니다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Namespace</a:t>
            </a:r>
            <a:r>
              <a:rPr lang="ko-KR" altLang="en-US" dirty="0" smtClean="0"/>
              <a:t>를 통해서 어디에서 사용되는 기능인지 알 수 있게 되어 다른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와의 중복되는</a:t>
            </a:r>
            <a:endParaRPr lang="en-US" altLang="ko-KR" dirty="0" smtClean="0"/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의 사용이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쿼리문의 바인딩을 위해서 </a:t>
            </a:r>
            <a:r>
              <a:rPr lang="en-US" altLang="ko-KR" dirty="0" err="1" smtClean="0"/>
              <a:t>parameterType</a:t>
            </a:r>
            <a:r>
              <a:rPr lang="en-US" altLang="ko-KR" dirty="0" smtClean="0"/>
              <a:t>=“</a:t>
            </a:r>
            <a:r>
              <a:rPr lang="en-US" altLang="ko-KR" dirty="0" err="1" smtClean="0"/>
              <a:t>vo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에서 동일한 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사용해야 자동적으로 바인딩이</a:t>
            </a:r>
            <a:endParaRPr lang="en-US" altLang="ko-KR" dirty="0" smtClean="0"/>
          </a:p>
          <a:p>
            <a:r>
              <a:rPr lang="ko-KR" altLang="en-US" dirty="0" smtClean="0"/>
              <a:t>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값의 바인딩을 위해</a:t>
            </a:r>
            <a:r>
              <a:rPr lang="en-US" altLang="ko-KR" dirty="0" smtClean="0"/>
              <a:t>no=#{no}</a:t>
            </a:r>
            <a:r>
              <a:rPr lang="ko-KR" altLang="en-US" dirty="0" smtClean="0"/>
              <a:t>과 같이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El</a:t>
            </a:r>
            <a:r>
              <a:rPr lang="ko-KR" altLang="en-US" dirty="0" smtClean="0"/>
              <a:t>표기와 비슷한 </a:t>
            </a:r>
            <a:r>
              <a:rPr lang="ko-KR" altLang="en-US" dirty="0" err="1" smtClean="0"/>
              <a:t>변수명은</a:t>
            </a:r>
            <a:r>
              <a:rPr lang="ko-KR" altLang="en-US" dirty="0" smtClean="0"/>
              <a:t> 자유롭게 사용이 가능하지만 쿼리문의 </a:t>
            </a:r>
            <a:r>
              <a:rPr lang="ko-KR" altLang="en-US" dirty="0" err="1" smtClean="0"/>
              <a:t>컬럼이름은</a:t>
            </a:r>
            <a:r>
              <a:rPr lang="ko-KR" altLang="en-US" dirty="0" smtClean="0"/>
              <a:t> 객체와 </a:t>
            </a:r>
            <a:r>
              <a:rPr lang="ko-KR" altLang="en-US" dirty="0" err="1" smtClean="0"/>
              <a:t>같아야합니다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resultType</a:t>
            </a:r>
            <a:r>
              <a:rPr lang="ko-KR" altLang="en-US" dirty="0" smtClean="0"/>
              <a:t>은 없을 경우 사용하지 않아도 되고 </a:t>
            </a:r>
            <a:r>
              <a:rPr lang="en-US" altLang="ko-KR" dirty="0" smtClean="0"/>
              <a:t>parameter</a:t>
            </a:r>
            <a:r>
              <a:rPr lang="ko-KR" altLang="en-US" dirty="0" smtClean="0"/>
              <a:t>는 하나의 객체만 받아올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두개이상의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파람값이</a:t>
            </a:r>
            <a:r>
              <a:rPr lang="ko-KR" altLang="en-US" dirty="0" smtClean="0"/>
              <a:t> 필요하다면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을 사용하여 받아와야 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사용하는게</a:t>
            </a:r>
            <a:r>
              <a:rPr lang="ko-KR" altLang="en-US" dirty="0" smtClean="0"/>
              <a:t> 편합니다</a:t>
            </a:r>
            <a:r>
              <a:rPr lang="en-US" altLang="ko-KR" dirty="0" smtClean="0"/>
              <a:t>.)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8933" y="109237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Dao.xml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470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/>
          </a:bodyPr>
          <a:lstStyle/>
          <a:p>
            <a:pPr>
              <a:defRPr lang="ko-KR" altLang="en-US"/>
            </a:pPr>
            <a:r>
              <a:rPr lang="en-US" altLang="ko-KR" dirty="0" err="1" smtClean="0"/>
              <a:t>MyBatis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535257" y="1535874"/>
            <a:ext cx="87094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사용할 </a:t>
            </a:r>
            <a:r>
              <a:rPr lang="en-US" altLang="ko-KR" dirty="0" err="1" smtClean="0"/>
              <a:t>SqlSession</a:t>
            </a:r>
            <a:r>
              <a:rPr lang="en-US" altLang="ko-KR" dirty="0" smtClean="0"/>
              <a:t> DI</a:t>
            </a:r>
            <a:r>
              <a:rPr lang="ko-KR" altLang="en-US" dirty="0" smtClean="0"/>
              <a:t>하기                                     </a:t>
            </a:r>
            <a:r>
              <a:rPr lang="en-US" altLang="ko-KR" dirty="0" smtClean="0"/>
              <a:t>Dao.java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사용법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sqlSession</a:t>
            </a:r>
            <a:r>
              <a:rPr lang="en-US" altLang="ko-KR" dirty="0" smtClean="0"/>
              <a:t>.</a:t>
            </a:r>
            <a:r>
              <a:rPr lang="ko-KR" altLang="en-US" dirty="0" smtClean="0"/>
              <a:t>함수이름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 smtClean="0"/>
              <a:t>Autowired</a:t>
            </a:r>
            <a:r>
              <a:rPr lang="ko-KR" altLang="en-US" dirty="0" err="1" smtClean="0"/>
              <a:t>하기위해서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sql</a:t>
            </a:r>
            <a:r>
              <a:rPr lang="ko-KR" altLang="en-US" dirty="0" err="1" smtClean="0"/>
              <a:t>컬럼의</a:t>
            </a:r>
            <a:r>
              <a:rPr lang="ko-KR" altLang="en-US" dirty="0" smtClean="0"/>
              <a:t> 이름과 </a:t>
            </a:r>
            <a:r>
              <a:rPr lang="ko-KR" altLang="en-US" dirty="0" err="1" smtClean="0"/>
              <a:t>쿼리문에서</a:t>
            </a:r>
            <a:r>
              <a:rPr lang="ko-KR" altLang="en-US" dirty="0" smtClean="0"/>
              <a:t> 사용되는 속성의 이름이 같아야</a:t>
            </a:r>
            <a:endParaRPr lang="en-US" altLang="ko-KR" dirty="0" smtClean="0"/>
          </a:p>
          <a:p>
            <a:r>
              <a:rPr lang="ko-KR" altLang="en-US" dirty="0" smtClean="0"/>
              <a:t>자동적으로 데이터를 </a:t>
            </a:r>
            <a:r>
              <a:rPr lang="ko-KR" altLang="en-US" dirty="0" err="1" smtClean="0"/>
              <a:t>파싱할</a:t>
            </a:r>
            <a:r>
              <a:rPr lang="ko-KR" altLang="en-US" dirty="0" smtClean="0"/>
              <a:t>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Map</a:t>
            </a:r>
            <a:r>
              <a:rPr lang="ko-KR" altLang="en-US" dirty="0" smtClean="0"/>
              <a:t>을 사용하여 객체를 던질 수 있고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사용자정의 객체도 사용이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7" y="1808241"/>
            <a:ext cx="38195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0" y="3382533"/>
            <a:ext cx="66103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2" y="5010847"/>
            <a:ext cx="6153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811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메시지 컨버터란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요청 메시지 본문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RequestBody</a:t>
            </a:r>
            <a:r>
              <a:rPr lang="en-US" altLang="ko-KR" dirty="0" smtClean="0"/>
              <a:t>),HTTP </a:t>
            </a:r>
            <a:r>
              <a:rPr lang="ko-KR" altLang="en-US" dirty="0" smtClean="0"/>
              <a:t>응답 메시지 본문을 통째로 메시지로 다루는 방식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파라미터의</a:t>
            </a:r>
            <a:r>
              <a:rPr lang="ko-KR" altLang="en-US" dirty="0" smtClean="0"/>
              <a:t> </a:t>
            </a:r>
            <a:r>
              <a:rPr lang="en-US" altLang="ko-KR" dirty="0"/>
              <a:t>@</a:t>
            </a:r>
            <a:r>
              <a:rPr lang="en-US" altLang="ko-KR" dirty="0" err="1" smtClean="0"/>
              <a:t>RequestBody</a:t>
            </a:r>
            <a:r>
              <a:rPr lang="en-US" altLang="ko-KR" dirty="0"/>
              <a:t>,  </a:t>
            </a:r>
            <a:r>
              <a:rPr lang="ko-KR" altLang="en-US" dirty="0" err="1"/>
              <a:t>메소드에</a:t>
            </a:r>
            <a:r>
              <a:rPr lang="ko-KR" altLang="en-US" dirty="0"/>
              <a:t> </a:t>
            </a:r>
            <a:r>
              <a:rPr lang="en-US" altLang="ko-KR" dirty="0"/>
              <a:t>@</a:t>
            </a:r>
            <a:r>
              <a:rPr lang="en-US" altLang="ko-KR" dirty="0" err="1"/>
              <a:t>ResponseBody</a:t>
            </a:r>
            <a:r>
              <a:rPr lang="ko-KR" altLang="en-US" dirty="0"/>
              <a:t>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메시지 컨버터는 </a:t>
            </a:r>
            <a:r>
              <a:rPr lang="en-US" altLang="ko-KR" dirty="0" err="1" smtClean="0"/>
              <a:t>AnnotaionMethodHandlerAdapter</a:t>
            </a:r>
            <a:r>
              <a:rPr lang="ko-KR" altLang="en-US" dirty="0" smtClean="0"/>
              <a:t>를  통해 하나 이상의 컨버터가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 동작하게 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6323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0788" y="620752"/>
            <a:ext cx="8596668" cy="1320800"/>
          </a:xfrm>
        </p:spPr>
        <p:txBody>
          <a:bodyPr/>
          <a:lstStyle/>
          <a:p>
            <a:r>
              <a:rPr lang="ko-KR" altLang="en-US" dirty="0"/>
              <a:t>메시지 컨버터란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8" name="Picture 4" descr="시스템 생성 대체 텍스트:&#10;Client &#10;Request &#10;heade「 &#10;body &#10;Data 통 &#10;JSON 통시 = AJAX &#10;GET/user/join HITP/1 1 &#10;Server &#10;」avaSCFlPt &#10;use「{ &#10;name 둘 리 &#10;Age 10 &#10;Message &#10;Res PO &#10;HTTP/1 1 200 ok &#10;Message &#10;RequestBody &#10;heade「 &#10;body &#10;ResponseBody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6" y="1519353"/>
            <a:ext cx="8733109" cy="51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4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971600" y="1572321"/>
            <a:ext cx="8518088" cy="4839629"/>
            <a:chOff x="122725" y="764704"/>
            <a:chExt cx="8625739" cy="5571038"/>
          </a:xfrm>
        </p:grpSpPr>
        <p:sp>
          <p:nvSpPr>
            <p:cNvPr id="4" name="직사각형 3"/>
            <p:cNvSpPr/>
            <p:nvPr/>
          </p:nvSpPr>
          <p:spPr>
            <a:xfrm>
              <a:off x="251520" y="1772816"/>
              <a:ext cx="2736304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</a:t>
              </a:r>
              <a:r>
                <a:rPr lang="en-US" altLang="ko-KR" dirty="0" err="1" smtClean="0">
                  <a:solidFill>
                    <a:schemeClr val="tx1"/>
                  </a:solidFill>
                </a:rPr>
                <a:t>dispatcher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 smtClean="0">
                  <a:solidFill>
                    <a:schemeClr val="tx1"/>
                  </a:solidFill>
                </a:rPr>
                <a:t>Servelet</a:t>
              </a:r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347864" y="764704"/>
              <a:ext cx="2736304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HandletMapping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 flipV="1">
              <a:off x="4211960" y="1124744"/>
              <a:ext cx="216024" cy="20162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>
              <a:off x="4860032" y="1124744"/>
              <a:ext cx="504056" cy="20162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3887924" y="3023784"/>
              <a:ext cx="1944216" cy="1440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03848" y="1268760"/>
              <a:ext cx="111612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Doget</a:t>
              </a:r>
              <a:r>
                <a:rPr lang="en-US" altLang="ko-KR" sz="1050" dirty="0" smtClean="0"/>
                <a:t>(</a:t>
              </a:r>
              <a:r>
                <a:rPr lang="en-US" altLang="ko-KR" sz="1050" dirty="0" err="1" smtClean="0"/>
                <a:t>req,res</a:t>
              </a:r>
              <a:r>
                <a:rPr lang="en-US" altLang="ko-KR" sz="1050" dirty="0" smtClean="0"/>
                <a:t>){</a:t>
              </a:r>
            </a:p>
            <a:p>
              <a:endParaRPr lang="en-US" altLang="ko-KR" sz="1050" dirty="0"/>
            </a:p>
            <a:p>
              <a:r>
                <a:rPr lang="en-US" altLang="ko-KR" sz="1050" dirty="0" smtClean="0"/>
                <a:t>Handler}</a:t>
              </a:r>
              <a:endParaRPr lang="ko-KR" altLang="en-US" sz="1050" dirty="0"/>
            </a:p>
          </p:txBody>
        </p:sp>
        <p:cxnSp>
          <p:nvCxnSpPr>
            <p:cNvPr id="10" name="꺾인 연결선 9"/>
            <p:cNvCxnSpPr>
              <a:stCxn id="8" idx="2"/>
            </p:cNvCxnSpPr>
            <p:nvPr/>
          </p:nvCxnSpPr>
          <p:spPr>
            <a:xfrm rot="10800000" flipV="1">
              <a:off x="2987824" y="3743864"/>
              <a:ext cx="900100" cy="549232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339752" y="3645024"/>
              <a:ext cx="648071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2339752" y="4293096"/>
              <a:ext cx="648072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71600" y="3429000"/>
              <a:ext cx="1440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@</a:t>
              </a:r>
              <a:r>
                <a:rPr lang="en-US" altLang="ko-KR" sz="1100" dirty="0" err="1" smtClean="0"/>
                <a:t>RequestBody</a:t>
              </a:r>
              <a:r>
                <a:rPr lang="en-US" altLang="ko-KR" sz="1100" dirty="0" smtClean="0"/>
                <a:t>  X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3608" y="4738355"/>
              <a:ext cx="16201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@</a:t>
              </a:r>
              <a:r>
                <a:rPr lang="en-US" altLang="ko-KR" sz="1100" dirty="0" err="1" smtClean="0"/>
                <a:t>ResponseBody</a:t>
              </a:r>
              <a:r>
                <a:rPr lang="en-US" altLang="ko-KR" sz="1100" dirty="0" smtClean="0"/>
                <a:t> O</a:t>
              </a:r>
              <a:endParaRPr lang="ko-KR" altLang="en-US" sz="1100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2725" y="3690610"/>
              <a:ext cx="848875" cy="6744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2725" y="3892261"/>
              <a:ext cx="8691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 smtClean="0"/>
                <a:t>ViewName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9632" y="3803036"/>
              <a:ext cx="11521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String</a:t>
              </a:r>
            </a:p>
            <a:p>
              <a:r>
                <a:rPr lang="en-US" altLang="ko-KR" sz="1050" dirty="0" err="1" smtClean="0"/>
                <a:t>ModelandView</a:t>
              </a:r>
              <a:endParaRPr lang="ko-KR" altLang="en-US" sz="1050" dirty="0"/>
            </a:p>
          </p:txBody>
        </p:sp>
        <p:sp>
          <p:nvSpPr>
            <p:cNvPr id="18" name="오른쪽 화살표 17"/>
            <p:cNvSpPr/>
            <p:nvPr/>
          </p:nvSpPr>
          <p:spPr>
            <a:xfrm rot="10800000">
              <a:off x="1043608" y="3929050"/>
              <a:ext cx="216024" cy="224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>
              <a:stCxn id="15" idx="4"/>
            </p:cNvCxnSpPr>
            <p:nvPr/>
          </p:nvCxnSpPr>
          <p:spPr>
            <a:xfrm>
              <a:off x="547163" y="4365104"/>
              <a:ext cx="10136" cy="12241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94733" y="5661248"/>
              <a:ext cx="848875" cy="6744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View Resolver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59632" y="4942909"/>
              <a:ext cx="936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String</a:t>
              </a:r>
            </a:p>
            <a:p>
              <a:r>
                <a:rPr lang="en-US" altLang="ko-KR" dirty="0" smtClean="0"/>
                <a:t>Object</a:t>
              </a:r>
              <a:endParaRPr lang="ko-KR" altLang="en-US" dirty="0"/>
            </a:p>
          </p:txBody>
        </p:sp>
        <p:cxnSp>
          <p:nvCxnSpPr>
            <p:cNvPr id="22" name="직선 화살표 연결선 21"/>
            <p:cNvCxnSpPr>
              <a:stCxn id="21" idx="3"/>
            </p:cNvCxnSpPr>
            <p:nvPr/>
          </p:nvCxnSpPr>
          <p:spPr>
            <a:xfrm flipV="1">
              <a:off x="2195736" y="5266074"/>
              <a:ext cx="1440160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63888" y="4942909"/>
              <a:ext cx="4104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String </a:t>
              </a:r>
              <a:r>
                <a:rPr lang="en-US" altLang="ko-KR" dirty="0" err="1" smtClean="0"/>
                <a:t>HttpMessageController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728495" y="5404574"/>
              <a:ext cx="44476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 </a:t>
              </a:r>
              <a:r>
                <a:rPr lang="en-US" altLang="ko-KR" dirty="0" err="1" smtClean="0"/>
                <a:t>MappingJacksonHttpMessageConverter</a:t>
              </a:r>
              <a:r>
                <a:rPr lang="en-US" altLang="ko-KR" sz="1400" dirty="0" smtClean="0"/>
                <a:t> </a:t>
              </a:r>
              <a:endParaRPr lang="ko-KR" altLang="en-US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V="1">
              <a:off x="1835696" y="5661247"/>
              <a:ext cx="1440160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211960" y="3645024"/>
              <a:ext cx="1404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84168" y="3023784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Handler(…);</a:t>
              </a:r>
              <a:endParaRPr lang="ko-KR" altLang="en-US" dirty="0"/>
            </a:p>
          </p:txBody>
        </p:sp>
      </p:grp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710788" y="620752"/>
            <a:ext cx="8596668" cy="1320800"/>
          </a:xfrm>
        </p:spPr>
        <p:txBody>
          <a:bodyPr/>
          <a:lstStyle/>
          <a:p>
            <a:r>
              <a:rPr lang="ko-KR" altLang="en-US" dirty="0"/>
              <a:t>메시지 컨버터란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269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메시지 컨버터 등록</a:t>
            </a:r>
            <a:r>
              <a:rPr lang="en-US" altLang="ko-KR" dirty="0" smtClean="0"/>
              <a:t>(html)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99101" y="1455367"/>
            <a:ext cx="46797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1. Spring-servlet.xml</a:t>
            </a:r>
            <a:r>
              <a:rPr lang="ko-KR" altLang="en-US" sz="1600" dirty="0"/>
              <a:t>에 들어간다</a:t>
            </a:r>
            <a:r>
              <a:rPr lang="en-US" altLang="ko-KR" sz="1600" dirty="0" smtClean="0"/>
              <a:t>.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2. </a:t>
            </a:r>
            <a:r>
              <a:rPr lang="ko-KR" altLang="en-US" sz="1600" b="1" dirty="0" smtClean="0"/>
              <a:t>아래 내용을 입력한다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mvc:annotation-driven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&lt;</a:t>
            </a:r>
            <a:r>
              <a:rPr lang="en-US" altLang="ko-KR" dirty="0" err="1"/>
              <a:t>mvc:message-converters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         &lt;bean . . . /&gt;</a:t>
            </a:r>
          </a:p>
          <a:p>
            <a:r>
              <a:rPr lang="en-US" altLang="ko-KR" dirty="0"/>
              <a:t>	         &lt;bean . . . /&gt;</a:t>
            </a:r>
          </a:p>
          <a:p>
            <a:r>
              <a:rPr lang="en-US" altLang="ko-KR" dirty="0"/>
              <a:t>	&lt;/</a:t>
            </a:r>
            <a:r>
              <a:rPr lang="en-US" altLang="ko-KR" dirty="0" err="1"/>
              <a:t>mvc:message-converters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mvc:annotation-driven</a:t>
            </a:r>
            <a:r>
              <a:rPr lang="en-US" altLang="ko-KR" dirty="0"/>
              <a:t>&gt;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5" y="1325600"/>
            <a:ext cx="2505307" cy="209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6605" y="1940312"/>
            <a:ext cx="2181922" cy="814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 flipV="1">
            <a:off x="2988527" y="2347331"/>
            <a:ext cx="173959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4345259" y="3523785"/>
            <a:ext cx="553842" cy="7248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03702" y="3423424"/>
            <a:ext cx="101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06605" y="4410037"/>
            <a:ext cx="87722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en-US" altLang="ko-KR" sz="1600" b="1" dirty="0" err="1"/>
              <a:t>mvc:message-converters</a:t>
            </a:r>
            <a:r>
              <a:rPr lang="en-US" altLang="ko-KR" sz="1600" b="1" dirty="0"/>
              <a:t>&gt;</a:t>
            </a:r>
          </a:p>
          <a:p>
            <a:r>
              <a:rPr lang="en-US" altLang="ko-KR" sz="1600" b="1" dirty="0"/>
              <a:t>&lt;bean class=</a:t>
            </a:r>
            <a:r>
              <a:rPr lang="en-US" altLang="ko-KR" sz="1600" b="1" i="1" dirty="0"/>
              <a:t>"</a:t>
            </a:r>
            <a:r>
              <a:rPr lang="en-US" altLang="ko-KR" sz="1600" b="1" i="1" dirty="0" err="1"/>
              <a:t>org.springframework.http.converter.StringHttpMessageConverter</a:t>
            </a:r>
            <a:r>
              <a:rPr lang="en-US" altLang="ko-KR" sz="1600" b="1" i="1" dirty="0"/>
              <a:t>"&gt;</a:t>
            </a:r>
          </a:p>
          <a:p>
            <a:r>
              <a:rPr lang="en-US" altLang="ko-KR" sz="1600" b="1" dirty="0"/>
              <a:t>&lt;property name=</a:t>
            </a:r>
            <a:r>
              <a:rPr lang="en-US" altLang="ko-KR" sz="1600" b="1" i="1" dirty="0"/>
              <a:t>"</a:t>
            </a:r>
            <a:r>
              <a:rPr lang="en-US" altLang="ko-KR" sz="1600" b="1" i="1" dirty="0" err="1"/>
              <a:t>supportedMediaTypes</a:t>
            </a:r>
            <a:r>
              <a:rPr lang="en-US" altLang="ko-KR" sz="1600" b="1" i="1" dirty="0"/>
              <a:t>"&gt;</a:t>
            </a:r>
          </a:p>
          <a:p>
            <a:r>
              <a:rPr lang="en-US" altLang="ko-KR" sz="1600" b="1" dirty="0"/>
              <a:t>&lt;list&gt;</a:t>
            </a:r>
          </a:p>
          <a:p>
            <a:r>
              <a:rPr lang="en-US" altLang="ko-KR" sz="1600" b="1" dirty="0"/>
              <a:t>&lt;value&gt;text/</a:t>
            </a:r>
            <a:r>
              <a:rPr lang="en-US" altLang="ko-KR" sz="1600" b="1" u="sng" dirty="0"/>
              <a:t>html; charset=UTF-8&lt;/value&gt;</a:t>
            </a:r>
          </a:p>
          <a:p>
            <a:r>
              <a:rPr lang="en-US" altLang="ko-KR" sz="1600" b="1" dirty="0"/>
              <a:t>&lt;/list&gt;</a:t>
            </a:r>
          </a:p>
          <a:p>
            <a:r>
              <a:rPr lang="en-US" altLang="ko-KR" sz="1600" b="1" dirty="0"/>
              <a:t>&lt;/property&gt;</a:t>
            </a:r>
          </a:p>
          <a:p>
            <a:r>
              <a:rPr lang="en-US" altLang="ko-KR" sz="1600" b="1" dirty="0"/>
              <a:t>&lt;/bean&gt;</a:t>
            </a:r>
          </a:p>
          <a:p>
            <a:r>
              <a:rPr lang="en-US" altLang="ko-KR" sz="1600" b="1" dirty="0" smtClean="0"/>
              <a:t>&lt;/</a:t>
            </a:r>
            <a:r>
              <a:rPr lang="en-US" altLang="ko-KR" sz="1600" b="1" dirty="0" err="1"/>
              <a:t>mvc:message-converters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5846957" y="5248640"/>
            <a:ext cx="6129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dirty="0" smtClean="0"/>
              <a:t>1. </a:t>
            </a:r>
            <a:r>
              <a:rPr lang="ko-KR" altLang="en-US" dirty="0" err="1"/>
              <a:t>스트링</a:t>
            </a:r>
            <a:r>
              <a:rPr lang="ko-KR" altLang="en-US" dirty="0"/>
              <a:t> 타입 지원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요청의 본문 내용을 그대로 가져올 수 있다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응답에  </a:t>
            </a:r>
            <a:r>
              <a:rPr lang="ko-KR" altLang="en-US" dirty="0" err="1"/>
              <a:t>콘텐츠</a:t>
            </a:r>
            <a:r>
              <a:rPr lang="ko-KR" altLang="en-US" dirty="0"/>
              <a:t> 타입이 </a:t>
            </a:r>
            <a:r>
              <a:rPr lang="en-US" altLang="ko-KR" dirty="0"/>
              <a:t>"text/html", </a:t>
            </a:r>
            <a:r>
              <a:rPr lang="ko-KR" altLang="en-US" dirty="0"/>
              <a:t>단순문자열로 응답할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720575" y="4655634"/>
            <a:ext cx="2888165" cy="407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7058722" y="5062654"/>
            <a:ext cx="180277" cy="1859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7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메시지 컨버터 사용</a:t>
            </a:r>
            <a:r>
              <a:rPr lang="en-US" altLang="ko-KR" dirty="0"/>
              <a:t> (html)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37" y="1345697"/>
            <a:ext cx="3692447" cy="186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6605" y="1345697"/>
            <a:ext cx="1785355" cy="407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591960" y="1549205"/>
            <a:ext cx="2203064" cy="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22" y="3533195"/>
            <a:ext cx="40290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88197" y="1345697"/>
            <a:ext cx="422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꼭 붙여줘야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858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997" y="564995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메시지 컨버터</a:t>
            </a:r>
            <a:r>
              <a:rPr lang="en-US" altLang="ko-KR" dirty="0" smtClean="0"/>
              <a:t>(JSON)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40098" y="197197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dirty="0">
                <a:latin typeface="+mj-ea"/>
              </a:rPr>
              <a:t>&lt;!-- </a:t>
            </a:r>
            <a:r>
              <a:rPr lang="en-US" altLang="ko-KR" dirty="0" err="1">
                <a:latin typeface="+mj-ea"/>
              </a:rPr>
              <a:t>jackson</a:t>
            </a:r>
            <a:r>
              <a:rPr lang="en-US" altLang="ko-KR" dirty="0">
                <a:latin typeface="+mj-ea"/>
              </a:rPr>
              <a:t> --&gt;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dirty="0">
                <a:latin typeface="+mj-ea"/>
              </a:rPr>
              <a:t>&lt;dependency&gt;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dirty="0">
                <a:latin typeface="+mj-ea"/>
              </a:rPr>
              <a:t>    &lt;</a:t>
            </a:r>
            <a:r>
              <a:rPr lang="en-US" altLang="ko-KR" dirty="0" err="1">
                <a:latin typeface="+mj-ea"/>
              </a:rPr>
              <a:t>groupId</a:t>
            </a:r>
            <a:r>
              <a:rPr lang="en-US" altLang="ko-KR" dirty="0">
                <a:latin typeface="+mj-ea"/>
              </a:rPr>
              <a:t>&gt;</a:t>
            </a:r>
            <a:r>
              <a:rPr lang="en-US" altLang="ko-KR" dirty="0" err="1">
                <a:latin typeface="+mj-ea"/>
              </a:rPr>
              <a:t>com.fasterxml.jackson.core</a:t>
            </a:r>
            <a:r>
              <a:rPr lang="en-US" altLang="ko-KR" dirty="0">
                <a:latin typeface="+mj-ea"/>
              </a:rPr>
              <a:t>&lt;/</a:t>
            </a:r>
            <a:r>
              <a:rPr lang="en-US" altLang="ko-KR" dirty="0" err="1">
                <a:latin typeface="+mj-ea"/>
              </a:rPr>
              <a:t>groupId</a:t>
            </a:r>
            <a:r>
              <a:rPr lang="en-US" altLang="ko-KR" dirty="0">
                <a:latin typeface="+mj-ea"/>
              </a:rPr>
              <a:t>&gt;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dirty="0">
                <a:latin typeface="+mj-ea"/>
              </a:rPr>
              <a:t>    &lt;</a:t>
            </a:r>
            <a:r>
              <a:rPr lang="en-US" altLang="ko-KR" dirty="0" err="1">
                <a:latin typeface="+mj-ea"/>
              </a:rPr>
              <a:t>artifactId</a:t>
            </a:r>
            <a:r>
              <a:rPr lang="en-US" altLang="ko-KR" dirty="0">
                <a:latin typeface="+mj-ea"/>
              </a:rPr>
              <a:t>&gt;</a:t>
            </a:r>
            <a:r>
              <a:rPr lang="en-US" altLang="ko-KR" dirty="0" err="1">
                <a:latin typeface="+mj-ea"/>
              </a:rPr>
              <a:t>jackson-databind</a:t>
            </a:r>
            <a:r>
              <a:rPr lang="en-US" altLang="ko-KR" dirty="0">
                <a:latin typeface="+mj-ea"/>
              </a:rPr>
              <a:t>&lt;/</a:t>
            </a:r>
            <a:r>
              <a:rPr lang="en-US" altLang="ko-KR" dirty="0" err="1">
                <a:latin typeface="+mj-ea"/>
              </a:rPr>
              <a:t>artifactId</a:t>
            </a:r>
            <a:r>
              <a:rPr lang="en-US" altLang="ko-KR" dirty="0">
                <a:latin typeface="+mj-ea"/>
              </a:rPr>
              <a:t>&gt;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dirty="0">
                <a:latin typeface="+mj-ea"/>
              </a:rPr>
              <a:t>    &lt;version&gt;2.1.1&lt;/version&gt;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dirty="0">
                <a:latin typeface="+mj-ea"/>
              </a:rPr>
              <a:t>&lt;/dependency&gt;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971094"/>
            <a:ext cx="2095500" cy="128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2500" y="1315844"/>
            <a:ext cx="795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POM.xml</a:t>
            </a:r>
            <a:r>
              <a:rPr lang="ko-KR" altLang="en-US" dirty="0" smtClean="0"/>
              <a:t>에 라이브러리를 등록</a:t>
            </a:r>
            <a:r>
              <a:rPr lang="en-US" altLang="ko-KR" dirty="0" smtClean="0"/>
              <a:t>(Maven</a:t>
            </a:r>
            <a:r>
              <a:rPr lang="ko-KR" altLang="en-US" dirty="0" smtClean="0"/>
              <a:t>을 이용</a:t>
            </a:r>
            <a:r>
              <a:rPr lang="en-US" altLang="ko-KR" dirty="0" smtClean="0"/>
              <a:t>) </a:t>
            </a:r>
            <a:r>
              <a:rPr lang="ko-KR" altLang="en-US" dirty="0" smtClean="0"/>
              <a:t>후 저장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52500" y="2849137"/>
            <a:ext cx="1785355" cy="407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737855" y="3007227"/>
            <a:ext cx="1101532" cy="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/>
          <a:stretch/>
        </p:blipFill>
        <p:spPr bwMode="auto">
          <a:xfrm>
            <a:off x="952500" y="4694665"/>
            <a:ext cx="8230404" cy="117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0"/>
          <a:stretch/>
        </p:blipFill>
        <p:spPr bwMode="auto">
          <a:xfrm>
            <a:off x="1073651" y="4222944"/>
            <a:ext cx="3724449" cy="47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845177" y="4690948"/>
            <a:ext cx="892677" cy="1174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/>
          <p:nvPr/>
        </p:nvCxnSpPr>
        <p:spPr>
          <a:xfrm>
            <a:off x="2291515" y="5865543"/>
            <a:ext cx="1547872" cy="568711"/>
          </a:xfrm>
          <a:prstGeom prst="bentConnector3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/>
          <p:cNvSpPr txBox="1"/>
          <p:nvPr/>
        </p:nvSpPr>
        <p:spPr>
          <a:xfrm>
            <a:off x="3839387" y="6243342"/>
            <a:ext cx="795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Maven </a:t>
            </a:r>
            <a:r>
              <a:rPr lang="ko-KR" altLang="en-US" dirty="0" smtClean="0"/>
              <a:t>라이브러리에 </a:t>
            </a:r>
            <a:r>
              <a:rPr lang="en-US" altLang="ko-KR" dirty="0" err="1" smtClean="0"/>
              <a:t>jackson</a:t>
            </a:r>
            <a:r>
              <a:rPr lang="ko-KR" altLang="en-US" dirty="0" smtClean="0"/>
              <a:t>이라는 </a:t>
            </a:r>
            <a:r>
              <a:rPr lang="en-US" altLang="ko-KR" dirty="0" smtClean="0"/>
              <a:t>Jar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53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121" y="942432"/>
            <a:ext cx="7193757" cy="468684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메시지 컨버터 등록</a:t>
            </a:r>
            <a:r>
              <a:rPr lang="en-US" altLang="ko-KR" dirty="0" smtClean="0"/>
              <a:t>(JSON)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99101" y="1455367"/>
            <a:ext cx="46797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1. Spring-servlet.xml</a:t>
            </a:r>
            <a:r>
              <a:rPr lang="ko-KR" altLang="en-US" sz="1600" dirty="0"/>
              <a:t>에 들어간다</a:t>
            </a:r>
            <a:r>
              <a:rPr lang="en-US" altLang="ko-KR" sz="1600" dirty="0" smtClean="0"/>
              <a:t>.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2. </a:t>
            </a:r>
            <a:r>
              <a:rPr lang="ko-KR" altLang="en-US" sz="1600" b="1" dirty="0" smtClean="0"/>
              <a:t>아래 내용을 입력한다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mvc:annotation-driven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&lt;</a:t>
            </a:r>
            <a:r>
              <a:rPr lang="en-US" altLang="ko-KR" dirty="0" err="1"/>
              <a:t>mvc:message-converters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         &lt;bean . . . /&gt;</a:t>
            </a:r>
          </a:p>
          <a:p>
            <a:r>
              <a:rPr lang="en-US" altLang="ko-KR" dirty="0"/>
              <a:t>	         &lt;bean . . . /&gt;</a:t>
            </a:r>
          </a:p>
          <a:p>
            <a:r>
              <a:rPr lang="en-US" altLang="ko-KR" dirty="0"/>
              <a:t>	&lt;/</a:t>
            </a:r>
            <a:r>
              <a:rPr lang="en-US" altLang="ko-KR" dirty="0" err="1"/>
              <a:t>mvc:message-converters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mvc:annotation-driven</a:t>
            </a:r>
            <a:r>
              <a:rPr lang="en-US" altLang="ko-KR" dirty="0"/>
              <a:t>&gt;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5" y="1325600"/>
            <a:ext cx="2505307" cy="209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6605" y="1940312"/>
            <a:ext cx="2181922" cy="814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 flipV="1">
            <a:off x="2988527" y="2347331"/>
            <a:ext cx="173959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3858322" y="3523785"/>
            <a:ext cx="1040779" cy="8652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09639" y="3598251"/>
            <a:ext cx="101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482789" y="4976098"/>
            <a:ext cx="3401123" cy="20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5299" y="4485848"/>
            <a:ext cx="84656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en-US" altLang="ko-KR" sz="1400" dirty="0" err="1"/>
              <a:t>mvc:message-converters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bean</a:t>
            </a:r>
          </a:p>
          <a:p>
            <a:r>
              <a:rPr lang="en-US" altLang="ko-KR" sz="1400" dirty="0"/>
              <a:t>class=</a:t>
            </a:r>
            <a:r>
              <a:rPr lang="en-US" altLang="ko-KR" sz="1400" i="1" dirty="0"/>
              <a:t>"org.springframework.http.converter.json.MappingJackson2HttpMessageConverter"&gt;</a:t>
            </a:r>
          </a:p>
          <a:p>
            <a:r>
              <a:rPr lang="en-US" altLang="ko-KR" sz="1400" dirty="0"/>
              <a:t>&lt;property name=</a:t>
            </a:r>
            <a:r>
              <a:rPr lang="en-US" altLang="ko-KR" sz="1400" i="1" dirty="0"/>
              <a:t>"</a:t>
            </a:r>
            <a:r>
              <a:rPr lang="en-US" altLang="ko-KR" sz="1400" i="1" dirty="0" err="1"/>
              <a:t>supportedMediaTypes</a:t>
            </a:r>
            <a:r>
              <a:rPr lang="en-US" altLang="ko-KR" sz="1400" i="1" dirty="0"/>
              <a:t>"&gt;</a:t>
            </a:r>
          </a:p>
          <a:p>
            <a:r>
              <a:rPr lang="en-US" altLang="ko-KR" sz="1400" dirty="0"/>
              <a:t>&lt;list&gt;</a:t>
            </a:r>
          </a:p>
          <a:p>
            <a:r>
              <a:rPr lang="en-US" altLang="ko-KR" sz="1400" dirty="0"/>
              <a:t>&lt;value&gt;application/</a:t>
            </a:r>
            <a:r>
              <a:rPr lang="en-US" altLang="ko-KR" sz="1400" u="sng" dirty="0" err="1"/>
              <a:t>json</a:t>
            </a:r>
            <a:r>
              <a:rPr lang="en-US" altLang="ko-KR" sz="1400" u="sng" dirty="0"/>
              <a:t>; charset=UTF-8&lt;/value&gt;</a:t>
            </a:r>
          </a:p>
          <a:p>
            <a:r>
              <a:rPr lang="en-US" altLang="ko-KR" sz="1400" dirty="0"/>
              <a:t>&lt;/list&gt;</a:t>
            </a:r>
          </a:p>
          <a:p>
            <a:r>
              <a:rPr lang="en-US" altLang="ko-KR" sz="1400" dirty="0"/>
              <a:t>&lt;/property&gt;</a:t>
            </a:r>
          </a:p>
          <a:p>
            <a:r>
              <a:rPr lang="en-US" altLang="ko-KR" sz="1400" dirty="0"/>
              <a:t>&lt;/bean&gt;</a:t>
            </a:r>
          </a:p>
          <a:p>
            <a:r>
              <a:rPr lang="en-US" altLang="ko-KR" sz="1400" dirty="0"/>
              <a:t>&lt;/</a:t>
            </a:r>
            <a:r>
              <a:rPr lang="en-US" altLang="ko-KR" sz="1400" dirty="0" err="1"/>
              <a:t>mvc:message-converters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25544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6" y="1345697"/>
            <a:ext cx="3698488" cy="217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메시지 컨버터 사용</a:t>
            </a:r>
            <a:r>
              <a:rPr lang="en-US" altLang="ko-KR" dirty="0"/>
              <a:t> </a:t>
            </a:r>
            <a:r>
              <a:rPr lang="en-US" altLang="ko-KR" dirty="0" smtClean="0"/>
              <a:t>(JSON)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6605" y="1345698"/>
            <a:ext cx="102219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>
            <a:off x="1828800" y="1530364"/>
            <a:ext cx="1170878" cy="94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5943" y="1319795"/>
            <a:ext cx="17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꼭 붙여줘야 함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78" y="1221872"/>
            <a:ext cx="7237142" cy="230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6" y="3735194"/>
            <a:ext cx="3698488" cy="289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025912" y="5412175"/>
            <a:ext cx="3479182" cy="687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78" y="4676892"/>
            <a:ext cx="723714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054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메시지 컨버터 사용</a:t>
            </a:r>
            <a:r>
              <a:rPr lang="en-US" altLang="ko-KR" dirty="0" smtClean="0"/>
              <a:t> (JSON) </a:t>
            </a:r>
            <a:r>
              <a:rPr lang="en-US" altLang="ko-KR" dirty="0" err="1" smtClean="0"/>
              <a:t>javaScript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00" y="1856869"/>
            <a:ext cx="8596668" cy="45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9734" y="14224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등록함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4800" y="2533805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AJAX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 b="21026"/>
          <a:stretch/>
        </p:blipFill>
        <p:spPr bwMode="auto">
          <a:xfrm>
            <a:off x="495197" y="2903136"/>
            <a:ext cx="5180312" cy="3754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286000" y="3245005"/>
            <a:ext cx="591015" cy="200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" idx="3"/>
          </p:cNvCxnSpPr>
          <p:nvPr/>
        </p:nvCxnSpPr>
        <p:spPr>
          <a:xfrm flipV="1">
            <a:off x="2877015" y="2718471"/>
            <a:ext cx="1527717" cy="626895"/>
          </a:xfrm>
          <a:prstGeom prst="straightConnector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4404732" y="2533805"/>
            <a:ext cx="127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Button id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57454" y="5003181"/>
            <a:ext cx="728546" cy="200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286000" y="5003181"/>
            <a:ext cx="1070517" cy="100362"/>
          </a:xfrm>
          <a:prstGeom prst="straightConnector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3453161" y="4780206"/>
            <a:ext cx="299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Post </a:t>
            </a:r>
            <a:r>
              <a:rPr lang="ko-KR" altLang="en-US" dirty="0" smtClean="0"/>
              <a:t>방식으로 보낼 경우에는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6670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인터셉터란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Spring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HTTP Request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HTTP response</a:t>
            </a:r>
            <a:r>
              <a:rPr lang="ko-KR" altLang="en-US" dirty="0" smtClean="0"/>
              <a:t>를 </a:t>
            </a:r>
            <a:r>
              <a:rPr lang="en-US" altLang="ko-KR" dirty="0"/>
              <a:t> </a:t>
            </a:r>
            <a:r>
              <a:rPr lang="en-US" altLang="ko-KR" dirty="0" smtClean="0"/>
              <a:t>Controller </a:t>
            </a:r>
            <a:r>
              <a:rPr lang="ko-KR" altLang="en-US" dirty="0" smtClean="0"/>
              <a:t>앞과 뒤에서 가로채는 역할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Servlet</a:t>
            </a:r>
            <a:r>
              <a:rPr lang="ko-KR" altLang="en-US" dirty="0" smtClean="0"/>
              <a:t>의 앞과 뒤에서 </a:t>
            </a:r>
            <a:r>
              <a:rPr lang="en-US" altLang="ko-KR" dirty="0" smtClean="0"/>
              <a:t>HTTP Request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HTTP Response</a:t>
            </a:r>
            <a:r>
              <a:rPr lang="ko-KR" altLang="en-US" dirty="0" smtClean="0"/>
              <a:t>를 가로채는 필터와 유사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InterCeptor</a:t>
            </a:r>
            <a:r>
              <a:rPr lang="ko-KR" altLang="en-US" dirty="0" smtClean="0"/>
              <a:t>를 구현하기 위해서는 </a:t>
            </a:r>
            <a:r>
              <a:rPr lang="en-US" altLang="ko-KR" dirty="0" err="1" smtClean="0"/>
              <a:t>HandlerInterceptor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한다</a:t>
            </a:r>
            <a:r>
              <a:rPr lang="en-US" altLang="ko-KR" dirty="0" smtClean="0"/>
              <a:t>.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954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인터셉터란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Picture 5" descr="http://4.bp.blogspot.com/-r9Ptpj782zU/UVvoNtbelHI/AAAAAAAAADY/eFlCBleusuw/s1600/89101625_26c5be9fd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4" y="1412874"/>
            <a:ext cx="8672319" cy="526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766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인터셉터란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764476" y="2254806"/>
            <a:ext cx="8524490" cy="4380170"/>
            <a:chOff x="251520" y="429925"/>
            <a:chExt cx="6768752" cy="6167427"/>
          </a:xfrm>
        </p:grpSpPr>
        <p:sp>
          <p:nvSpPr>
            <p:cNvPr id="4" name="직사각형 3"/>
            <p:cNvSpPr/>
            <p:nvPr/>
          </p:nvSpPr>
          <p:spPr>
            <a:xfrm>
              <a:off x="251520" y="2961054"/>
              <a:ext cx="2736304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Dispatcher servlet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23928" y="3285196"/>
              <a:ext cx="864096" cy="12600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login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6084168" y="1160854"/>
              <a:ext cx="936104" cy="72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User</a:t>
              </a: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Controller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084168" y="2240974"/>
              <a:ext cx="936104" cy="72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Board</a:t>
              </a: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Controller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4" idx="3"/>
            </p:cNvCxnSpPr>
            <p:nvPr/>
          </p:nvCxnSpPr>
          <p:spPr>
            <a:xfrm>
              <a:off x="2987824" y="3141074"/>
              <a:ext cx="936104" cy="6840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stCxn id="5" idx="3"/>
              <a:endCxn id="7" idx="2"/>
            </p:cNvCxnSpPr>
            <p:nvPr/>
          </p:nvCxnSpPr>
          <p:spPr>
            <a:xfrm flipV="1">
              <a:off x="4788024" y="2601014"/>
              <a:ext cx="1296144" cy="13141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4" idx="3"/>
            </p:cNvCxnSpPr>
            <p:nvPr/>
          </p:nvCxnSpPr>
          <p:spPr>
            <a:xfrm flipV="1">
              <a:off x="2987824" y="1736918"/>
              <a:ext cx="2952328" cy="14041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203848" y="4689246"/>
              <a:ext cx="288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False</a:t>
              </a:r>
              <a:r>
                <a:rPr lang="ko-KR" altLang="en-US" sz="1200" dirty="0" smtClean="0"/>
                <a:t>를 응답할 경우에는 </a:t>
              </a:r>
              <a:r>
                <a:rPr lang="en-US" altLang="ko-KR" sz="1200" dirty="0" smtClean="0"/>
                <a:t>controller</a:t>
              </a:r>
              <a:r>
                <a:rPr lang="ko-KR" altLang="en-US" sz="1200" dirty="0" smtClean="0"/>
                <a:t>에 가지 않고 </a:t>
              </a:r>
              <a:r>
                <a:rPr lang="en-US" altLang="ko-KR" sz="1200" dirty="0" smtClean="0"/>
                <a:t>true</a:t>
              </a:r>
              <a:r>
                <a:rPr lang="ko-KR" altLang="en-US" sz="1200" dirty="0" smtClean="0"/>
                <a:t>일 경우에만 넘어감</a:t>
              </a:r>
              <a:endParaRPr lang="ko-KR" altLang="en-US" sz="1200" dirty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 flipV="1">
              <a:off x="2627784" y="3321094"/>
              <a:ext cx="1296144" cy="8640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860032" y="2961054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true</a:t>
              </a:r>
              <a:endParaRPr lang="ko-KR" altLang="en-US" sz="12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23928" y="5337318"/>
              <a:ext cx="864096" cy="12600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logout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1979712" y="3321094"/>
              <a:ext cx="1944216" cy="2520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4" idx="1"/>
            </p:cNvCxnSpPr>
            <p:nvPr/>
          </p:nvCxnSpPr>
          <p:spPr>
            <a:xfrm flipH="1" flipV="1">
              <a:off x="1115616" y="3358975"/>
              <a:ext cx="2808312" cy="260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3599892" y="890877"/>
              <a:ext cx="864096" cy="12600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err="1" smtClean="0">
                  <a:solidFill>
                    <a:schemeClr val="tx1"/>
                  </a:solidFill>
                </a:rPr>
                <a:t>AuthInterceptor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27784" y="429925"/>
              <a:ext cx="1656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/board/modify</a:t>
              </a:r>
              <a:endParaRPr lang="ko-KR" altLang="en-US" sz="1600" dirty="0"/>
            </a:p>
          </p:txBody>
        </p:sp>
        <p:cxnSp>
          <p:nvCxnSpPr>
            <p:cNvPr id="19" name="꺾인 연결선 18"/>
            <p:cNvCxnSpPr>
              <a:stCxn id="4" idx="0"/>
              <a:endCxn id="17" idx="1"/>
            </p:cNvCxnSpPr>
            <p:nvPr/>
          </p:nvCxnSpPr>
          <p:spPr>
            <a:xfrm rot="5400000" flipH="1" flipV="1">
              <a:off x="1889702" y="1250864"/>
              <a:ext cx="1440160" cy="198022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91680" y="1052736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/**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7281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dirty="0" err="1" smtClean="0"/>
              <a:t>인터셉터구현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3678" y="1349298"/>
            <a:ext cx="837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Bean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4" b="36731"/>
          <a:stretch/>
        </p:blipFill>
        <p:spPr bwMode="auto">
          <a:xfrm>
            <a:off x="379142" y="1862253"/>
            <a:ext cx="4943475" cy="1159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36" b="9005"/>
          <a:stretch/>
        </p:blipFill>
        <p:spPr bwMode="auto">
          <a:xfrm>
            <a:off x="379142" y="3501484"/>
            <a:ext cx="4943475" cy="63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26634" y="2141033"/>
            <a:ext cx="3300761" cy="53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 flipV="1">
            <a:off x="4527395" y="2408662"/>
            <a:ext cx="138275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0507" y="1862253"/>
            <a:ext cx="3334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인터셉터의</a:t>
            </a:r>
            <a:r>
              <a:rPr lang="ko-KR" altLang="en-US" dirty="0" smtClean="0"/>
              <a:t> 예외 처리</a:t>
            </a:r>
            <a:endParaRPr lang="en-US" altLang="ko-KR" dirty="0" smtClean="0"/>
          </a:p>
          <a:p>
            <a:r>
              <a:rPr lang="en-US" altLang="ko-KR" dirty="0" smtClean="0"/>
              <a:t>Exclude-mapping</a:t>
            </a:r>
            <a:r>
              <a:rPr lang="ko-KR" altLang="en-US" dirty="0" smtClean="0"/>
              <a:t>에 되어 있는 주소로는 </a:t>
            </a:r>
            <a:r>
              <a:rPr lang="ko-KR" altLang="en-US" dirty="0" err="1" smtClean="0"/>
              <a:t>인터셉터</a:t>
            </a:r>
            <a:r>
              <a:rPr lang="ko-KR" altLang="en-US" dirty="0" smtClean="0"/>
              <a:t> 처리 되지 않</a:t>
            </a:r>
            <a:r>
              <a:rPr lang="ko-KR" altLang="en-US" dirty="0"/>
              <a:t>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10683" y="3657600"/>
            <a:ext cx="4411934" cy="353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19131" y="3834161"/>
            <a:ext cx="138275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01882" y="3319346"/>
            <a:ext cx="3334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Mapping 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인터셉터가</a:t>
            </a:r>
            <a:r>
              <a:rPr lang="ko-KR" altLang="en-US" dirty="0" smtClean="0"/>
              <a:t> 일어날 주소</a:t>
            </a:r>
            <a:endParaRPr lang="en-US" altLang="ko-KR" dirty="0" smtClean="0"/>
          </a:p>
          <a:p>
            <a:r>
              <a:rPr lang="en-US" altLang="ko-KR" dirty="0" smtClean="0"/>
              <a:t>Class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인터셉터가</a:t>
            </a:r>
            <a:r>
              <a:rPr lang="ko-KR" altLang="en-US" dirty="0" smtClean="0"/>
              <a:t> 구현된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파일을 입력하면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22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dirty="0" err="1" smtClean="0"/>
              <a:t>인터셉터구현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888" y="1237785"/>
            <a:ext cx="843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interface</a:t>
            </a:r>
            <a:r>
              <a:rPr lang="ko-KR" altLang="en-US" dirty="0" smtClean="0"/>
              <a:t>를 상속받아서 구현하는 방법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35620" y="1861116"/>
            <a:ext cx="93893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 err="1"/>
              <a:t>boolean</a:t>
            </a:r>
            <a:r>
              <a:rPr lang="en-US" altLang="ko-KR" b="1" dirty="0"/>
              <a:t> </a:t>
            </a:r>
            <a:r>
              <a:rPr lang="en-US" altLang="ko-KR" b="1" dirty="0" err="1"/>
              <a:t>preHandle</a:t>
            </a:r>
            <a:r>
              <a:rPr lang="en-US" altLang="ko-KR" b="1" dirty="0"/>
              <a:t>( </a:t>
            </a:r>
            <a:r>
              <a:rPr lang="en-US" altLang="ko-KR" b="1" dirty="0" err="1"/>
              <a:t>HttpServletRequest</a:t>
            </a:r>
            <a:r>
              <a:rPr lang="en-US" altLang="ko-KR" b="1" dirty="0"/>
              <a:t> request, </a:t>
            </a:r>
            <a:r>
              <a:rPr lang="en-US" altLang="ko-KR" b="1" dirty="0" err="1"/>
              <a:t>HttpServletResponse</a:t>
            </a:r>
            <a:r>
              <a:rPr lang="en-US" altLang="ko-KR" b="1" dirty="0"/>
              <a:t> response, Object </a:t>
            </a:r>
            <a:r>
              <a:rPr lang="en-US" altLang="ko-KR" b="1" dirty="0" smtClean="0"/>
              <a:t>handler){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}</a:t>
            </a:r>
            <a:endParaRPr lang="en-US" altLang="ko-KR" b="1" dirty="0"/>
          </a:p>
          <a:p>
            <a:r>
              <a:rPr lang="en-US" altLang="ko-KR" b="1" dirty="0"/>
              <a:t>    </a:t>
            </a:r>
          </a:p>
          <a:p>
            <a:r>
              <a:rPr lang="en-US" altLang="ko-KR" b="1" dirty="0"/>
              <a:t>   void </a:t>
            </a:r>
            <a:r>
              <a:rPr lang="en-US" altLang="ko-KR" b="1" dirty="0" err="1"/>
              <a:t>postHandle</a:t>
            </a:r>
            <a:r>
              <a:rPr lang="en-US" altLang="ko-KR" b="1" dirty="0"/>
              <a:t>( </a:t>
            </a:r>
            <a:r>
              <a:rPr lang="en-US" altLang="ko-KR" b="1" dirty="0" err="1"/>
              <a:t>HttpServletRequest</a:t>
            </a:r>
            <a:r>
              <a:rPr lang="en-US" altLang="ko-KR" b="1" dirty="0"/>
              <a:t> request, </a:t>
            </a:r>
            <a:r>
              <a:rPr lang="en-US" altLang="ko-KR" b="1" dirty="0" err="1"/>
              <a:t>HttpServletResponse</a:t>
            </a:r>
            <a:r>
              <a:rPr lang="en-US" altLang="ko-KR" b="1" dirty="0"/>
              <a:t> response, Object handler, </a:t>
            </a:r>
            <a:r>
              <a:rPr lang="en-US" altLang="ko-KR" b="1" dirty="0" err="1"/>
              <a:t>ModelAndView</a:t>
            </a:r>
            <a:r>
              <a:rPr lang="en-US" altLang="ko-KR" b="1" dirty="0"/>
              <a:t> </a:t>
            </a:r>
            <a:r>
              <a:rPr lang="en-US" altLang="ko-KR" b="1" dirty="0" err="1"/>
              <a:t>modelAndView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{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}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   void </a:t>
            </a:r>
            <a:r>
              <a:rPr lang="en-US" altLang="ko-KR" b="1" dirty="0" err="1"/>
              <a:t>afterCompletion</a:t>
            </a:r>
            <a:r>
              <a:rPr lang="en-US" altLang="ko-KR" b="1" dirty="0"/>
              <a:t>( </a:t>
            </a:r>
            <a:r>
              <a:rPr lang="en-US" altLang="ko-KR" b="1" dirty="0" err="1"/>
              <a:t>HttpServletRequest</a:t>
            </a:r>
            <a:r>
              <a:rPr lang="en-US" altLang="ko-KR" b="1" dirty="0"/>
              <a:t> request, </a:t>
            </a:r>
            <a:r>
              <a:rPr lang="en-US" altLang="ko-KR" b="1" dirty="0" err="1"/>
              <a:t>HttpServletResponse</a:t>
            </a:r>
            <a:r>
              <a:rPr lang="en-US" altLang="ko-KR" b="1" dirty="0"/>
              <a:t> response, Object </a:t>
            </a:r>
            <a:r>
              <a:rPr lang="en-US" altLang="ko-KR" b="1" dirty="0" smtClean="0"/>
              <a:t>handler)</a:t>
            </a:r>
            <a:endParaRPr lang="en-US" altLang="ko-KR" b="1" dirty="0"/>
          </a:p>
          <a:p>
            <a:r>
              <a:rPr lang="en-US" altLang="ko-KR" b="1" dirty="0"/>
              <a:t>  </a:t>
            </a:r>
            <a:r>
              <a:rPr lang="en-US" altLang="ko-KR" b="1" dirty="0" smtClean="0"/>
              <a:t>{</a:t>
            </a:r>
          </a:p>
          <a:p>
            <a:r>
              <a:rPr lang="en-US" altLang="ko-KR" b="1" dirty="0"/>
              <a:t>}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5620" y="1861116"/>
            <a:ext cx="8943278" cy="659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78820" y="2720892"/>
            <a:ext cx="633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유일하게 </a:t>
            </a:r>
            <a:r>
              <a:rPr lang="en-US" altLang="ko-KR" b="1" dirty="0" smtClean="0">
                <a:solidFill>
                  <a:srgbClr val="FF0000"/>
                </a:solidFill>
              </a:rPr>
              <a:t>return</a:t>
            </a:r>
            <a:r>
              <a:rPr lang="ko-KR" altLang="en-US" b="1" dirty="0" smtClean="0">
                <a:solidFill>
                  <a:srgbClr val="FF0000"/>
                </a:solidFill>
              </a:rPr>
              <a:t>값이 존재함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제일 중요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181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인터셉터구현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527" y="1260088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/>
              <a:t>HandlerInterceptorAdapter</a:t>
            </a:r>
            <a:r>
              <a:rPr lang="en-US" altLang="ko-KR" dirty="0"/>
              <a:t> </a:t>
            </a:r>
            <a:r>
              <a:rPr lang="ko-KR" altLang="en-US" dirty="0" smtClean="0"/>
              <a:t>추상 클래스를 상속받아서 구현하는 방법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0780" y="2567459"/>
            <a:ext cx="8348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 err="1"/>
              <a:t>boolean</a:t>
            </a:r>
            <a:r>
              <a:rPr lang="en-US" altLang="ko-KR" b="1" dirty="0"/>
              <a:t> </a:t>
            </a:r>
            <a:r>
              <a:rPr lang="en-US" altLang="ko-KR" b="1" dirty="0" err="1"/>
              <a:t>preHandle</a:t>
            </a:r>
            <a:r>
              <a:rPr lang="en-US" altLang="ko-KR" b="1" dirty="0"/>
              <a:t>( </a:t>
            </a:r>
            <a:r>
              <a:rPr lang="en-US" altLang="ko-KR" b="1" dirty="0" err="1"/>
              <a:t>HttpServletRequest</a:t>
            </a:r>
            <a:r>
              <a:rPr lang="en-US" altLang="ko-KR" b="1" dirty="0"/>
              <a:t> request, </a:t>
            </a:r>
            <a:r>
              <a:rPr lang="en-US" altLang="ko-KR" b="1" dirty="0" err="1"/>
              <a:t>HttpServletResponse</a:t>
            </a:r>
            <a:r>
              <a:rPr lang="en-US" altLang="ko-KR" b="1" dirty="0"/>
              <a:t> response, Object handler){</a:t>
            </a:r>
          </a:p>
          <a:p>
            <a:endParaRPr lang="en-US" altLang="ko-KR" b="1" dirty="0"/>
          </a:p>
          <a:p>
            <a:r>
              <a:rPr lang="en-US" altLang="ko-KR" b="1" dirty="0"/>
              <a:t>}</a:t>
            </a:r>
            <a:endParaRPr lang="en-US" altLang="ko-K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15483" y="1998752"/>
            <a:ext cx="741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장점 </a:t>
            </a:r>
            <a:r>
              <a:rPr lang="en-US" altLang="ko-KR" b="1" dirty="0" smtClean="0">
                <a:solidFill>
                  <a:srgbClr val="FF0000"/>
                </a:solidFill>
              </a:rPr>
              <a:t>: 3</a:t>
            </a:r>
            <a:r>
              <a:rPr lang="ko-KR" altLang="en-US" b="1" dirty="0" smtClean="0">
                <a:solidFill>
                  <a:srgbClr val="FF0000"/>
                </a:solidFill>
              </a:rPr>
              <a:t>개의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메소드</a:t>
            </a:r>
            <a:r>
              <a:rPr lang="ko-KR" altLang="en-US" b="1" dirty="0" smtClean="0">
                <a:solidFill>
                  <a:srgbClr val="FF0000"/>
                </a:solidFill>
              </a:rPr>
              <a:t> 중 하나만 구현해서 할 수 있음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54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인터셉터구현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3" y="1305685"/>
            <a:ext cx="3158698" cy="3189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95860" y="3639143"/>
            <a:ext cx="3122341" cy="910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>
            <a:stCxn id="5" idx="3"/>
          </p:cNvCxnSpPr>
          <p:nvPr/>
        </p:nvCxnSpPr>
        <p:spPr>
          <a:xfrm flipH="1" flipV="1">
            <a:off x="3127916" y="3254994"/>
            <a:ext cx="790285" cy="839427"/>
          </a:xfrm>
          <a:prstGeom prst="curvedConnector4">
            <a:avLst>
              <a:gd name="adj1" fmla="val -19049"/>
              <a:gd name="adj2" fmla="val 7711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구부러진 연결선 7"/>
          <p:cNvCxnSpPr>
            <a:stCxn id="5" idx="3"/>
          </p:cNvCxnSpPr>
          <p:nvPr/>
        </p:nvCxnSpPr>
        <p:spPr>
          <a:xfrm flipH="1" flipV="1">
            <a:off x="2921620" y="1520894"/>
            <a:ext cx="996581" cy="2573527"/>
          </a:xfrm>
          <a:prstGeom prst="curvedConnector4">
            <a:avLst>
              <a:gd name="adj1" fmla="val -22938"/>
              <a:gd name="adj2" fmla="val 588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64045" y="2900659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주입할 수 없음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4454185" y="3454476"/>
            <a:ext cx="836342" cy="624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59502" y="5161877"/>
            <a:ext cx="9087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ApplicationContext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applicationContext</a:t>
            </a:r>
            <a:r>
              <a:rPr lang="en-US" altLang="ko-KR" sz="1600" b="1" dirty="0"/>
              <a:t> =      </a:t>
            </a:r>
            <a:r>
              <a:rPr lang="en-US" altLang="ko-KR" sz="1600" b="1" dirty="0" err="1"/>
              <a:t>WebApplicationContextUtils.getWebApplicationContext</a:t>
            </a:r>
            <a:r>
              <a:rPr lang="en-US" altLang="ko-KR" sz="1600" b="1" dirty="0"/>
              <a:t>( </a:t>
            </a:r>
            <a:r>
              <a:rPr lang="en-US" altLang="ko-KR" sz="1600" b="1" dirty="0" err="1"/>
              <a:t>request.getServletContext</a:t>
            </a:r>
            <a:r>
              <a:rPr lang="en-US" altLang="ko-KR" sz="1600" b="1" dirty="0"/>
              <a:t>() </a:t>
            </a:r>
            <a:r>
              <a:rPr lang="en-US" altLang="ko-KR" sz="1600" b="1" dirty="0" smtClean="0"/>
              <a:t>);</a:t>
            </a:r>
            <a:endParaRPr lang="en-US" altLang="ko-KR" sz="1600" b="1" dirty="0"/>
          </a:p>
          <a:p>
            <a:r>
              <a:rPr lang="en-US" altLang="ko-KR" sz="1600" b="1" dirty="0" err="1"/>
              <a:t>UserService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userService</a:t>
            </a:r>
            <a:r>
              <a:rPr lang="en-US" altLang="ko-KR" sz="1600" b="1" dirty="0"/>
              <a:t> = </a:t>
            </a:r>
            <a:r>
              <a:rPr lang="en-US" altLang="ko-KR" sz="1600" b="1" dirty="0" err="1"/>
              <a:t>applicationContext.getBean</a:t>
            </a:r>
            <a:r>
              <a:rPr lang="en-US" altLang="ko-KR" sz="1600" b="1" dirty="0"/>
              <a:t>( </a:t>
            </a:r>
            <a:r>
              <a:rPr lang="en-US" altLang="ko-KR" sz="1600" b="1" dirty="0" err="1"/>
              <a:t>UserService.class</a:t>
            </a:r>
            <a:r>
              <a:rPr lang="en-US" altLang="ko-KR" sz="1600" b="1" dirty="0"/>
              <a:t> );</a:t>
            </a:r>
            <a:endParaRPr lang="en-US" altLang="ko-KR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5294878" y="1520894"/>
            <a:ext cx="3224654" cy="30288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Wep</a:t>
            </a:r>
            <a:r>
              <a:rPr lang="en-US" altLang="ko-KR" b="1" dirty="0" smtClean="0">
                <a:solidFill>
                  <a:schemeClr val="tx1"/>
                </a:solidFill>
              </a:rPr>
              <a:t> application container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31005" y="3269810"/>
            <a:ext cx="298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불러오</a:t>
            </a:r>
            <a:r>
              <a:rPr lang="ko-KR" altLang="en-US" b="1" dirty="0">
                <a:solidFill>
                  <a:srgbClr val="FF0000"/>
                </a:solidFill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262174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569" y="162506"/>
            <a:ext cx="5317333" cy="3521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0041" y="2800350"/>
            <a:ext cx="5779293" cy="38528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Auth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만들어서 </a:t>
            </a:r>
            <a:r>
              <a:rPr lang="ko-KR" altLang="en-US" dirty="0" err="1" smtClean="0"/>
              <a:t>인터셉터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7493" y="1393902"/>
            <a:ext cx="849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@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 annotation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5" t="36205" r="63963" b="33443"/>
          <a:stretch/>
        </p:blipFill>
        <p:spPr bwMode="auto">
          <a:xfrm>
            <a:off x="1126271" y="1906858"/>
            <a:ext cx="1628079" cy="312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26272" y="2156031"/>
            <a:ext cx="1628079" cy="23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 descr="마우스 클릭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0813">
            <a:off x="2724461" y="2208038"/>
            <a:ext cx="306286" cy="4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57680" y="2588305"/>
            <a:ext cx="699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클릭</a:t>
            </a:r>
            <a:endParaRPr lang="ko-KR" altLang="en-US" sz="1200" b="1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76" y="1843668"/>
            <a:ext cx="3045677" cy="324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741474" y="2955202"/>
            <a:ext cx="1770838" cy="23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28392" y="2973228"/>
            <a:ext cx="1724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클래스 이름 입력</a:t>
            </a:r>
            <a:endParaRPr lang="ko-KR" altLang="en-US" sz="1200" b="1" dirty="0"/>
          </a:p>
        </p:txBody>
      </p:sp>
      <p:sp>
        <p:nvSpPr>
          <p:cNvPr id="9" name="오른쪽 화살표 8"/>
          <p:cNvSpPr/>
          <p:nvPr/>
        </p:nvSpPr>
        <p:spPr>
          <a:xfrm>
            <a:off x="3158402" y="3250227"/>
            <a:ext cx="644164" cy="407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7414451" y="3402626"/>
            <a:ext cx="644164" cy="407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452623" y="3185532"/>
            <a:ext cx="197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Annotation class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309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Auth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만들어서 </a:t>
            </a:r>
            <a:r>
              <a:rPr lang="ko-KR" altLang="en-US" dirty="0" err="1" smtClean="0"/>
              <a:t>인터셉터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7493" y="1393902"/>
            <a:ext cx="849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@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 annotation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82" y="1848778"/>
            <a:ext cx="4743127" cy="153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910682" y="2007348"/>
            <a:ext cx="3482898" cy="230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6" idx="3"/>
          </p:cNvCxnSpPr>
          <p:nvPr/>
        </p:nvCxnSpPr>
        <p:spPr>
          <a:xfrm flipV="1">
            <a:off x="4393580" y="2007348"/>
            <a:ext cx="1717288" cy="115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55834" y="1763234"/>
            <a:ext cx="3791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Annotaion</a:t>
            </a:r>
            <a:r>
              <a:rPr lang="ko-KR" altLang="en-US" dirty="0" smtClean="0"/>
              <a:t>을 사용할 </a:t>
            </a:r>
            <a:r>
              <a:rPr lang="ko-KR" altLang="en-US" dirty="0" err="1" smtClean="0"/>
              <a:t>타켓</a:t>
            </a:r>
            <a:endParaRPr lang="en-US" altLang="ko-KR" dirty="0" smtClean="0"/>
          </a:p>
          <a:p>
            <a:r>
              <a:rPr lang="en-US" altLang="ko-KR" dirty="0" smtClean="0"/>
              <a:t>Method, class</a:t>
            </a:r>
            <a:r>
              <a:rPr lang="ko-KR" altLang="en-US" dirty="0" smtClean="0"/>
              <a:t>등에 사용가능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910682" y="2237678"/>
            <a:ext cx="4486508" cy="28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501483" y="2524730"/>
            <a:ext cx="1453586" cy="1341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96107" y="3677527"/>
            <a:ext cx="37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Annotation</a:t>
            </a:r>
            <a:r>
              <a:rPr lang="ko-KR" altLang="en-US" dirty="0" smtClean="0"/>
              <a:t>을 유지할 시간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48"/>
          <a:stretch/>
        </p:blipFill>
        <p:spPr bwMode="auto">
          <a:xfrm>
            <a:off x="981957" y="4180673"/>
            <a:ext cx="4600575" cy="2287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84873" y="4247579"/>
            <a:ext cx="543205" cy="28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628078" y="4391105"/>
            <a:ext cx="4739268" cy="548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52838" y="4755324"/>
            <a:ext cx="37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Method </a:t>
            </a:r>
            <a:r>
              <a:rPr lang="ko-KR" altLang="en-US" dirty="0" smtClean="0"/>
              <a:t>위에 </a:t>
            </a:r>
            <a:r>
              <a:rPr lang="en-US" altLang="ko-KR" dirty="0" err="1" smtClean="0"/>
              <a:t>annotaion</a:t>
            </a:r>
            <a:r>
              <a:rPr lang="ko-KR" altLang="en-US" dirty="0" smtClean="0"/>
              <a:t>을 입력함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88205" y="5954751"/>
            <a:ext cx="5731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Annotation</a:t>
            </a:r>
            <a:r>
              <a:rPr lang="ko-KR" altLang="en-US" b="1" dirty="0" smtClean="0">
                <a:solidFill>
                  <a:srgbClr val="FF0000"/>
                </a:solidFill>
              </a:rPr>
              <a:t>을 입력했다 해서 작동이 되는 건 아님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Annotation</a:t>
            </a:r>
            <a:r>
              <a:rPr lang="ko-KR" altLang="en-US" b="1" dirty="0" smtClean="0">
                <a:solidFill>
                  <a:srgbClr val="FF0000"/>
                </a:solidFill>
              </a:rPr>
              <a:t>에 맞는 작동 구현해야 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42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mtClean="0"/>
              <a:t>Auth </a:t>
            </a:r>
            <a:r>
              <a:rPr lang="ko-KR" altLang="en-US" smtClean="0"/>
              <a:t>만들어서 인터셉터 구현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4" y="1422399"/>
            <a:ext cx="9258300" cy="531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563015"/>
      </p:ext>
    </p:extLst>
  </p:cSld>
  <p:clrMapOvr>
    <a:masterClrMapping/>
  </p:clrMapOvr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427302" y="322262"/>
            <a:ext cx="4584262" cy="832644"/>
          </a:xfrm>
        </p:spPr>
        <p:txBody>
          <a:bodyPr vert="horz" lIns="91440" tIns="45720" rIns="91440" bIns="45720" anchor="t">
            <a:normAutofit fontScale="91420" lnSpcReduction="0"/>
          </a:bodyPr>
          <a:lstStyle/>
          <a:p>
            <a:pPr>
              <a:defRPr lang="ko-KR" altLang="en-US"/>
            </a:pPr>
            <a:r>
              <a:rPr lang="en-US" altLang="ko-KR"/>
              <a:t>Spring MVC 0</a:t>
            </a:r>
            <a:r>
              <a:rPr lang="ko-KR" altLang="en-US"/>
              <a:t>6</a:t>
            </a:r>
            <a:r>
              <a:rPr lang="en-US" altLang="ko-KR"/>
              <a:t>/</a:t>
            </a:r>
            <a:r>
              <a:rPr lang="ko-KR" altLang="en-US"/>
              <a:t>01</a:t>
            </a:r>
            <a:r>
              <a:rPr lang="en-US" altLang="ko-KR"/>
              <a:t> (</a:t>
            </a:r>
            <a:r>
              <a:rPr lang="ko-KR" altLang="en-US"/>
              <a:t>강의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Title 1"/>
          <p:cNvSpPr txBox="1"/>
          <p:nvPr/>
        </p:nvSpPr>
        <p:spPr>
          <a:xfrm>
            <a:off x="594534" y="1510972"/>
            <a:ext cx="9470525" cy="4403242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en-US" altLang="ko-KR" sz="4600" b="1"/>
              <a:t>HandlerMethodArgumentResolver,</a:t>
            </a:r>
            <a:endParaRPr lang="en-US" altLang="ko-KR" sz="4600" b="1"/>
          </a:p>
          <a:p>
            <a:pPr>
              <a:defRPr lang="ko-KR" altLang="en-US"/>
            </a:pPr>
            <a:r>
              <a:rPr lang="en-US" altLang="ko-KR" sz="4600" b="1"/>
              <a:t>Logging(SLF4J),</a:t>
            </a:r>
            <a:endParaRPr lang="en-US" altLang="ko-KR" sz="4600" b="1"/>
          </a:p>
          <a:p>
            <a:pPr>
              <a:defRPr lang="ko-KR" altLang="en-US"/>
            </a:pPr>
            <a:r>
              <a:rPr lang="en-US" altLang="ko-KR" sz="4600" b="1"/>
              <a:t>MultipartResolver(file upload),</a:t>
            </a:r>
            <a:endParaRPr lang="en-US" altLang="ko-KR" sz="4600" b="1"/>
          </a:p>
          <a:p>
            <a:pPr>
              <a:defRPr lang="ko-KR" altLang="en-US"/>
            </a:pPr>
            <a:r>
              <a:rPr lang="en-US" altLang="ko-KR" sz="4600" b="1"/>
              <a:t>IOC Container(Bean Factory)</a:t>
            </a:r>
            <a:endParaRPr lang="en-US" altLang="ko-KR" sz="4600" b="1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18745" y="284629"/>
            <a:ext cx="7543314" cy="682064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 b="1"/>
              <a:t>HandlerMethodArgumentResolver</a:t>
            </a:r>
            <a:endParaRPr lang="en-US" altLang="ko-KR" b="1"/>
          </a:p>
        </p:txBody>
      </p:sp>
      <p:sp>
        <p:nvSpPr>
          <p:cNvPr id="4" name=""/>
          <p:cNvSpPr txBox="1"/>
          <p:nvPr/>
        </p:nvSpPr>
        <p:spPr>
          <a:xfrm>
            <a:off x="549085" y="1212974"/>
            <a:ext cx="7519150" cy="6424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b="1"/>
              <a:t>HandlerMethodArgumentResolver</a:t>
            </a:r>
            <a:r>
              <a:rPr lang="ko-KR" altLang="en-US" b="1"/>
              <a:t>는 스프링 3.1 부터 추가된 인터페이스 로써 기존에는 </a:t>
            </a:r>
            <a:r>
              <a:rPr lang="en-US" altLang="ko-KR" b="1"/>
              <a:t>WebArgumentResolver</a:t>
            </a:r>
            <a:r>
              <a:rPr lang="ko-KR" altLang="en-US" b="1"/>
              <a:t> 라는 이름이였다.</a:t>
            </a:r>
            <a:endParaRPr lang="ko-KR" altLang="en-US" b="1"/>
          </a:p>
        </p:txBody>
      </p:sp>
      <p:sp>
        <p:nvSpPr>
          <p:cNvPr id="5" name=""/>
          <p:cNvSpPr txBox="1"/>
          <p:nvPr/>
        </p:nvSpPr>
        <p:spPr>
          <a:xfrm>
            <a:off x="3787588" y="361326"/>
            <a:ext cx="256727" cy="36066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Title 1"/>
          <p:cNvSpPr/>
          <p:nvPr/>
        </p:nvSpPr>
        <p:spPr>
          <a:xfrm>
            <a:off x="381498" y="2252382"/>
            <a:ext cx="2825637" cy="682064"/>
          </a:xfrm>
          <a:prstGeom prst="rect">
            <a:avLst/>
          </a:prstGeom>
        </p:spPr>
        <p:txBody>
          <a:bodyPr vert="horz" lIns="91440" tIns="45720" rIns="91440" bIns="45720" anchor="t">
            <a:normAutofit lnSpcReduction="0"/>
          </a:bodyPr>
          <a:p>
            <a:pPr algn="l" defTabSz="45720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3600" b="1" i="0" kern="1200" spc="5" mc:Ignorable="hp" hp:hslEmbossed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Resolver</a:t>
            </a:r>
            <a:r>
              <a:rPr xmlns:mc="http://schemas.openxmlformats.org/markup-compatibility/2006" xmlns:hp="http://schemas.haansoft.com/office/presentation/8.0" lang="ko-KR" altLang="en-US" sz="3600" b="1" i="0" kern="1200" spc="5" mc:Ignorable="hp" hp:hslEmbossed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란?</a:t>
            </a:r>
            <a:endParaRPr xmlns:mc="http://schemas.openxmlformats.org/markup-compatibility/2006" xmlns:hp="http://schemas.haansoft.com/office/presentation/8.0" lang="ko-KR" altLang="en-US" sz="3600" b="1" i="0" kern="1200" spc="5" mc:Ignorable="hp" hp:hslEmbossed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672212" y="3252444"/>
            <a:ext cx="7586384" cy="25559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Resolver</a:t>
            </a:r>
            <a:r>
              <a:rPr lang="ko-KR" altLang="en-US"/>
              <a:t>란 해결자란 뜻을 가진다.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ArgumentResolver</a:t>
            </a:r>
            <a:r>
              <a:rPr lang="ko-KR" altLang="en-US"/>
              <a:t>는  인자들을 해결해주는 역할이라 할수 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그래서 </a:t>
            </a:r>
            <a:r>
              <a:rPr lang="en-US" altLang="ko-KR"/>
              <a:t>ArgumentResolver</a:t>
            </a:r>
            <a:r>
              <a:rPr lang="ko-KR" altLang="en-US"/>
              <a:t>는  </a:t>
            </a:r>
            <a:r>
              <a:rPr lang="en-US" altLang="ko-KR"/>
              <a:t>Controller</a:t>
            </a:r>
            <a:r>
              <a:rPr lang="ko-KR" altLang="en-US"/>
              <a:t>로 요청이 들어오면 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 ServletRequest</a:t>
            </a:r>
            <a:r>
              <a:rPr lang="ko-KR" altLang="en-US"/>
              <a:t>에 있는 인자값과 매핑이되는 인자가 존재하면 값을 주입해주는 역할을 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비슷한 예로 </a:t>
            </a:r>
            <a:r>
              <a:rPr lang="en-US" altLang="ko-KR"/>
              <a:t>, ViewResolver</a:t>
            </a:r>
            <a:r>
              <a:rPr lang="ko-KR" altLang="en-US"/>
              <a:t>는 컨트롤러에서 </a:t>
            </a:r>
            <a:r>
              <a:rPr lang="en-US" altLang="ko-KR"/>
              <a:t>String</a:t>
            </a:r>
            <a:r>
              <a:rPr lang="ko-KR" altLang="en-US"/>
              <a:t>으로 값을 리턴시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이름에 맞는 </a:t>
            </a:r>
            <a:r>
              <a:rPr lang="en-US" altLang="ko-KR"/>
              <a:t>View</a:t>
            </a:r>
            <a:r>
              <a:rPr lang="ko-KR" altLang="en-US"/>
              <a:t>를 찾아서 리턴해주는 역할을 한다.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/>
          <p:nvPr/>
        </p:nvSpPr>
        <p:spPr>
          <a:xfrm>
            <a:off x="448733" y="638735"/>
            <a:ext cx="2825637" cy="682064"/>
          </a:xfrm>
          <a:prstGeom prst="rect">
            <a:avLst/>
          </a:prstGeom>
        </p:spPr>
        <p:txBody>
          <a:bodyPr vert="horz" lIns="91440" tIns="45720" rIns="91440" bIns="45720" anchor="t">
            <a:normAutofit lnSpcReduction="0"/>
          </a:bodyPr>
          <a:lstStyle/>
          <a:p>
            <a:pPr algn="l" defTabSz="45720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600" b="1" i="0" kern="1200" spc="5" mc:Ignorable="hp" hp:hslEmbossed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진행 순서</a:t>
            </a:r>
            <a:endParaRPr xmlns:mc="http://schemas.openxmlformats.org/markup-compatibility/2006" xmlns:hp="http://schemas.haansoft.com/office/presentation/8.0" lang="ko-KR" altLang="en-US" sz="3600" b="1" i="0" kern="1200" spc="5" mc:Ignorable="hp" hp:hslEmbossed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986117" y="1874121"/>
            <a:ext cx="11037795" cy="14577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1.  </a:t>
            </a:r>
            <a:r>
              <a:rPr lang="en-US" altLang="ko-KR"/>
              <a:t>ArgumentResolver</a:t>
            </a:r>
            <a:r>
              <a:rPr lang="ko-KR" altLang="en-US"/>
              <a:t>로 사용할 </a:t>
            </a:r>
            <a:r>
              <a:rPr lang="en-US" altLang="ko-KR"/>
              <a:t>Class</a:t>
            </a:r>
            <a:r>
              <a:rPr lang="ko-KR" altLang="en-US"/>
              <a:t>를 만들어 준다. (</a:t>
            </a:r>
            <a:r>
              <a:rPr lang="en-US" altLang="ko-KR"/>
              <a:t>AuthUserHandlerMethodArgumentResolver</a:t>
            </a:r>
            <a:r>
              <a:rPr lang="ko-KR" altLang="en-US"/>
              <a:t>)</a:t>
            </a:r>
            <a:endParaRPr lang="ko-KR" altLang="en-US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2. Servlet</a:t>
            </a:r>
            <a:r>
              <a:rPr lang="ko-KR" altLang="en-US"/>
              <a:t>관련 설정을 하는 </a:t>
            </a:r>
            <a:r>
              <a:rPr lang="en-US" altLang="ko-KR"/>
              <a:t>xml</a:t>
            </a:r>
            <a:r>
              <a:rPr lang="ko-KR" altLang="en-US"/>
              <a:t>(</a:t>
            </a:r>
            <a:r>
              <a:rPr lang="en-US" altLang="ko-KR"/>
              <a:t>spring-servlet.xml</a:t>
            </a:r>
            <a:r>
              <a:rPr lang="ko-KR" altLang="en-US"/>
              <a:t>)에 추가한 </a:t>
            </a:r>
            <a:r>
              <a:rPr lang="en-US" altLang="ko-KR"/>
              <a:t>Resolver</a:t>
            </a:r>
            <a:r>
              <a:rPr lang="ko-KR" altLang="en-US"/>
              <a:t>의 경로를 적어줍니다.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3. </a:t>
            </a:r>
            <a:r>
              <a:rPr lang="en-US" altLang="ko-KR"/>
              <a:t>HandlerMethodArgumentResolver </a:t>
            </a:r>
            <a:r>
              <a:rPr lang="ko-KR" altLang="en-US"/>
              <a:t>와 </a:t>
            </a:r>
            <a:r>
              <a:rPr lang="en-US" altLang="ko-KR"/>
              <a:t>Interceptor</a:t>
            </a:r>
            <a:r>
              <a:rPr lang="ko-KR" altLang="en-US"/>
              <a:t>의 차이점?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/>
        </p:nvSpPr>
        <p:spPr>
          <a:xfrm>
            <a:off x="370291" y="268940"/>
            <a:ext cx="3576431" cy="682064"/>
          </a:xfrm>
          <a:prstGeom prst="rect">
            <a:avLst/>
          </a:prstGeom>
        </p:spPr>
        <p:txBody>
          <a:bodyPr vert="horz" lIns="91440" tIns="45720" rIns="91440" bIns="45720" anchor="t">
            <a:normAutofit lnSpcReduction="0"/>
          </a:bodyPr>
          <a:lstStyle/>
          <a:p>
            <a:pPr algn="l" defTabSz="45720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3100" b="1" i="0" kern="1200" spc="5" mc:Ignorable="hp" hp:hslEmbossed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ArgumentResolver</a:t>
            </a:r>
            <a:endParaRPr xmlns:mc="http://schemas.openxmlformats.org/markup-compatibility/2006" xmlns:hp="http://schemas.haansoft.com/office/presentation/8.0" lang="en-US" altLang="ko-KR" sz="3100" b="1" i="0" kern="1200" spc="5" mc:Ignorable="hp" hp:hslEmbossed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700366" y="1112117"/>
            <a:ext cx="9256058" cy="42009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Spring </a:t>
            </a:r>
            <a:r>
              <a:rPr lang="ko-KR" altLang="en-US"/>
              <a:t>에 파라미터 부분에 </a:t>
            </a:r>
            <a:r>
              <a:rPr lang="en-US" altLang="ko-KR"/>
              <a:t>anotation</a:t>
            </a:r>
            <a:r>
              <a:rPr lang="ko-KR" altLang="en-US"/>
              <a:t>이 붙은경우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1. 요청이 들어오고 일치하는 메서드를 발견하면 메서드를 호출한다.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2. 이때 메서드에 붙은 인수(</a:t>
            </a:r>
            <a:r>
              <a:rPr lang="en-US" altLang="ko-KR"/>
              <a:t>parameter</a:t>
            </a:r>
            <a:r>
              <a:rPr lang="ko-KR" altLang="en-US"/>
              <a:t>)는 자동으로 처리를 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3. 자동으로 처리를 못하는 녀석을 발견한 경우 </a:t>
            </a:r>
            <a:r>
              <a:rPr lang="en-US" altLang="ko-KR"/>
              <a:t>HandlerMethodArgumentResolver</a:t>
            </a:r>
            <a:r>
              <a:rPr lang="ko-KR" altLang="en-US"/>
              <a:t> 인터페이스를 구현하고 있는 </a:t>
            </a:r>
            <a:r>
              <a:rPr lang="en-US" altLang="ko-KR"/>
              <a:t>Bean</a:t>
            </a:r>
            <a:r>
              <a:rPr lang="ko-KR" altLang="en-US"/>
              <a:t>이 등록되어있는지 확인한다.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4. </a:t>
            </a:r>
            <a:r>
              <a:rPr lang="en-US" altLang="ko-KR"/>
              <a:t>HandlerMethodArgumentResolver</a:t>
            </a:r>
            <a:r>
              <a:rPr lang="ko-KR" altLang="en-US"/>
              <a:t> 구현한 </a:t>
            </a:r>
            <a:r>
              <a:rPr lang="en-US" altLang="ko-KR"/>
              <a:t>class</a:t>
            </a:r>
            <a:r>
              <a:rPr lang="ko-KR" altLang="en-US"/>
              <a:t>를 처리를 하는데 이때 </a:t>
            </a:r>
            <a:r>
              <a:rPr lang="en-US" altLang="ko-KR"/>
              <a:t>supportsParameter</a:t>
            </a:r>
            <a:r>
              <a:rPr lang="ko-KR" altLang="en-US"/>
              <a:t>는 개발자가 지정한 인수(</a:t>
            </a:r>
            <a:r>
              <a:rPr lang="en-US" altLang="ko-KR"/>
              <a:t>parameter</a:t>
            </a:r>
            <a:r>
              <a:rPr lang="ko-KR" altLang="en-US"/>
              <a:t>)에 합당한지 체크하고 </a:t>
            </a:r>
            <a:r>
              <a:rPr lang="en-US" altLang="ko-KR"/>
              <a:t>boolean </a:t>
            </a:r>
            <a:r>
              <a:rPr lang="ko-KR" altLang="en-US"/>
              <a:t>값으로 반환하는 메서드이고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5.  </a:t>
            </a:r>
            <a:r>
              <a:rPr lang="en-US" altLang="ko-KR"/>
              <a:t>resolveArgument</a:t>
            </a:r>
            <a:r>
              <a:rPr lang="ko-KR" altLang="en-US"/>
              <a:t> 메서드는 실제 인스턴스 객체 주입할 객체를 반환하는 부분이다.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2408" y="500730"/>
            <a:ext cx="6571298" cy="520377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5559" y="1016653"/>
            <a:ext cx="7239000" cy="34575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3295" y="193066"/>
            <a:ext cx="9233322" cy="613569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6993" y="266699"/>
            <a:ext cx="4407694" cy="25719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4112" y="3272981"/>
            <a:ext cx="5093494" cy="311829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690" y="894206"/>
            <a:ext cx="8628531" cy="460424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812426" y="1078502"/>
            <a:ext cx="8040221" cy="9103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MethodParameter - </a:t>
            </a:r>
            <a:r>
              <a:rPr lang="ko-KR" altLang="en-US"/>
              <a:t>받아들이는 파라미터</a:t>
            </a:r>
            <a:endParaRPr lang="ko-KR" altLang="en-US"/>
          </a:p>
          <a:p>
            <a:pPr>
              <a:defRPr lang="ko-KR" altLang="en-US"/>
            </a:pPr>
            <a:r>
              <a:rPr lang="en-US" altLang="ko-KR"/>
              <a:t>ModelAndViewContainer - Tomcat(servlet contatiner)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NativeWebRequest - Was </a:t>
            </a:r>
            <a:r>
              <a:rPr lang="ko-KR" altLang="en-US"/>
              <a:t>에서 요청시 </a:t>
            </a:r>
            <a:r>
              <a:rPr lang="en-US" altLang="ko-KR"/>
              <a:t>dopost </a:t>
            </a:r>
            <a:r>
              <a:rPr lang="ko-KR" altLang="en-US"/>
              <a:t>에서 넘어오는 </a:t>
            </a:r>
            <a:r>
              <a:rPr lang="en-US" altLang="ko-KR"/>
              <a:t>request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1191744" y="2974657"/>
            <a:ext cx="5606305" cy="14620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참조 사이트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1. </a:t>
            </a:r>
            <a:r>
              <a:rPr lang="ko-KR" altLang="en-US">
                <a:hlinkClick r:id="rId2"/>
              </a:rPr>
              <a:t>Resolver 란?</a:t>
            </a:r>
            <a:r>
              <a:rPr lang="ko-KR" altLang="en-US"/>
              <a:t>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2. </a:t>
            </a:r>
            <a:r>
              <a:rPr lang="ko-KR" altLang="en-US">
                <a:hlinkClick r:id="rId3"/>
              </a:rPr>
              <a:t>HandlerMethodArgumentResolver vs Interceptor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318745" y="284629"/>
            <a:ext cx="7543314" cy="682064"/>
          </a:xfrm>
        </p:spPr>
        <p:txBody>
          <a:bodyPr vert="horz" lIns="91440" tIns="45720" rIns="91440" bIns="45720" anchor="t">
            <a:normAutofit lnSpcReduction="0"/>
          </a:bodyPr>
          <a:lstStyle/>
          <a:p>
            <a:pPr>
              <a:defRPr lang="ko-KR" altLang="en-US"/>
            </a:pPr>
            <a:r>
              <a:rPr lang="en-US" altLang="ko-KR" b="1"/>
              <a:t>Logging (SLF4J)</a:t>
            </a:r>
            <a:endParaRPr lang="en-US" altLang="ko-KR" b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5057" y="1485339"/>
            <a:ext cx="8886825" cy="489585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4284569" y="337073"/>
            <a:ext cx="1751480" cy="908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hlinkClick r:id="rId3"/>
              </a:rPr>
              <a:t>외국 참조 문서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>
                <a:hlinkClick r:id="rId4"/>
              </a:rPr>
              <a:t>참조 사이트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2849" y="646052"/>
            <a:ext cx="6033949" cy="585724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32" y="747712"/>
            <a:ext cx="6257925" cy="536257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2764" y="556372"/>
            <a:ext cx="4695825" cy="17335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673" y="364191"/>
            <a:ext cx="6040665" cy="6129617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42871" y="484020"/>
            <a:ext cx="5084109" cy="238272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994" y="758867"/>
            <a:ext cx="4890247" cy="4835389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4964" y="727611"/>
            <a:ext cx="4722720" cy="467082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0891" y="578103"/>
            <a:ext cx="5899336" cy="57017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34175" y="1357117"/>
            <a:ext cx="5279091" cy="193012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0"/>
          </p:nvPr>
        </p:nvSpPr>
        <p:spPr>
          <a:xfrm>
            <a:off x="318745" y="284629"/>
            <a:ext cx="7543314" cy="682064"/>
          </a:xfrm>
        </p:spPr>
        <p:txBody>
          <a:bodyPr vert="horz" lIns="91440" tIns="45720" rIns="91440" bIns="45720" anchor="t">
            <a:normAutofit lnSpcReduction="0"/>
          </a:bodyPr>
          <a:lstStyle/>
          <a:p>
            <a:pPr>
              <a:defRPr lang="ko-KR" altLang="en-US"/>
            </a:pPr>
            <a:r>
              <a:rPr lang="en-US" altLang="ko-KR" b="1"/>
              <a:t>MultipartResolver(file upload)</a:t>
            </a:r>
            <a:endParaRPr lang="en-US" altLang="ko-KR" b="1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3509" y="1209675"/>
            <a:ext cx="2962275" cy="56483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998" y="455893"/>
            <a:ext cx="9354121" cy="594621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1746</ep:Words>
  <ep:PresentationFormat>사용자 지정</ep:PresentationFormat>
  <ep:Paragraphs>478</ep:Paragraphs>
  <ep:Slides>106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ep:HeadingPairs>
  <ep:TitlesOfParts>
    <vt:vector size="107" baseType="lpstr">
      <vt:lpstr>패싯</vt:lpstr>
      <vt:lpstr>MVC 모델링 기법</vt:lpstr>
      <vt:lpstr>Maven 연동 환경구성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Spring MVC flow</vt:lpstr>
      <vt:lpstr>PowerPoint 프레젠테이션</vt:lpstr>
      <vt:lpstr xml:space="preserve">Spring STS를 이용시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Spring MVC 05/24 (강의)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 xml:space="preserve">루트 애플리케이션 컨텍스트 ( Root Application Context  ) </vt:lpstr>
      <vt:lpstr>PowerPoint 프레젠테이션</vt:lpstr>
      <vt:lpstr>PowerPoint 프레젠테이션</vt:lpstr>
      <vt:lpstr>PowerPoint 프레젠테이션</vt:lpstr>
      <vt:lpstr>PowerPoint 프레젠테이션</vt:lpstr>
      <vt:lpstr>Web.xml 설정</vt:lpstr>
      <vt:lpstr>ApplicationContext.xml 설정 (Service를 위한 root Application contex정보)</vt:lpstr>
      <vt:lpstr>DAO에 anotaion 설정</vt:lpstr>
      <vt:lpstr>DAO에 anotaion 설정</vt:lpstr>
      <vt:lpstr xml:space="preserve">@PathVariable – URL 패스 기반 파라미터 매핑 </vt:lpstr>
      <vt:lpstr xml:space="preserve">애플리케이션 아키텍처 </vt:lpstr>
      <vt:lpstr xml:space="preserve">애플리케이션 아키텍처(Model3)  </vt:lpstr>
      <vt:lpstr>애플리케이션 아키텍처(Model3)-서비스 정의</vt:lpstr>
      <vt:lpstr xml:space="preserve">루트 애플리케이션 컨텍스트 ( Root Application Context  ) </vt:lpstr>
      <vt:lpstr>PowerPoint 프레젠테이션</vt:lpstr>
      <vt:lpstr>PowerPoint 프레젠테이션</vt:lpstr>
      <vt:lpstr>애플리케이션 아키텍처- ViewResolver</vt:lpstr>
      <vt:lpstr>PowerPoint 프레젠테이션</vt:lpstr>
      <vt:lpstr xml:space="preserve">애플리케이션 아키텍처-예외처리  </vt:lpstr>
      <vt:lpstr xml:space="preserve">애플리케이션 아키텍처-예외처리  </vt:lpstr>
      <vt:lpstr xml:space="preserve">애플리케이션 아키텍처-예외처리  </vt:lpstr>
      <vt:lpstr>PowerPoint 프레젠테이션</vt:lpstr>
      <vt:lpstr>Spring MVC 05/29 (강의)</vt:lpstr>
      <vt:lpstr>DataSource를 이용한 connection사용</vt:lpstr>
      <vt:lpstr>DataSource를 이용한 connection사용</vt:lpstr>
      <vt:lpstr>DataSource를 이용한 connection사용</vt:lpstr>
      <vt:lpstr>DataSource를 이용한 connection사용</vt:lpstr>
      <vt:lpstr>MyBatis 사용하기</vt:lpstr>
      <vt:lpstr>MyBatis 사용하기</vt:lpstr>
      <vt:lpstr>MyBatis 사용하기</vt:lpstr>
      <vt:lpstr>MyBatis 사용하기</vt:lpstr>
      <vt:lpstr>MyBatis 사용하기</vt:lpstr>
      <vt:lpstr>MyBatis 사용하기</vt:lpstr>
      <vt:lpstr>MyBatis 사용하기</vt:lpstr>
      <vt:lpstr>메시지 컨버터란?</vt:lpstr>
      <vt:lpstr>메시지 컨버터란?</vt:lpstr>
      <vt:lpstr>메시지 컨버터란?</vt:lpstr>
      <vt:lpstr>메시지 컨버터 등록(html)</vt:lpstr>
      <vt:lpstr>메시지 컨버터 사용 (html)</vt:lpstr>
      <vt:lpstr>메시지 컨버터(JSON)</vt:lpstr>
      <vt:lpstr>메시지 컨버터 등록(JSON)</vt:lpstr>
      <vt:lpstr>메시지 컨버터 사용 (JSON)</vt:lpstr>
      <vt:lpstr>PowerPoint 프레젠테이션</vt:lpstr>
      <vt:lpstr>인터셉터란?</vt:lpstr>
      <vt:lpstr>인터셉터란?</vt:lpstr>
      <vt:lpstr>인터셉터란 구현 로직</vt:lpstr>
      <vt:lpstr>인터셉터구현</vt:lpstr>
      <vt:lpstr>인터셉터구현</vt:lpstr>
      <vt:lpstr>인터셉터구현</vt:lpstr>
      <vt:lpstr>인터셉터구현</vt:lpstr>
      <vt:lpstr>Auth 만들어서 인터셉터 구현</vt:lpstr>
      <vt:lpstr>Auth 만들어서 인터셉터 구현</vt:lpstr>
      <vt:lpstr>PowerPoint 프레젠테이션</vt:lpstr>
      <vt:lpstr>Spring MVC 06/01 (강의)</vt:lpstr>
      <vt:lpstr>HandlerMethodArgumentResolver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Logging (SLF4J)</vt:lpstr>
      <vt:lpstr>슬라이드 93</vt:lpstr>
      <vt:lpstr>슬라이드 94</vt:lpstr>
      <vt:lpstr>슬라이드 95</vt:lpstr>
      <vt:lpstr>슬라이드 96</vt:lpstr>
      <vt:lpstr>슬라이드 97</vt:lpstr>
      <vt:lpstr>MultipartResolver(file upload)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IOC Container(Bean Factory)</vt:lpstr>
      <vt:lpstr>슬라이드 106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2017-04-20T07:53:24.000</dcterms:created>
  <dc:creator>bit-user</dc:creator>
  <cp:lastModifiedBy>YSG</cp:lastModifiedBy>
  <dcterms:modified xsi:type="dcterms:W3CDTF">2017-06-01T11:27:44.451</dcterms:modified>
  <cp:revision>229</cp:revision>
  <dc:title>Spring FramWork</dc:title>
</cp:coreProperties>
</file>